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6"/>
  </p:notesMasterIdLst>
  <p:sldIdLst>
    <p:sldId id="292" r:id="rId2"/>
    <p:sldId id="282" r:id="rId3"/>
    <p:sldId id="333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95" r:id="rId29"/>
    <p:sldId id="296" r:id="rId30"/>
    <p:sldId id="293" r:id="rId31"/>
    <p:sldId id="310" r:id="rId32"/>
    <p:sldId id="294" r:id="rId33"/>
    <p:sldId id="297" r:id="rId34"/>
    <p:sldId id="298" r:id="rId35"/>
    <p:sldId id="306" r:id="rId36"/>
    <p:sldId id="311" r:id="rId37"/>
    <p:sldId id="307" r:id="rId38"/>
    <p:sldId id="300" r:id="rId39"/>
    <p:sldId id="312" r:id="rId40"/>
    <p:sldId id="301" r:id="rId41"/>
    <p:sldId id="304" r:id="rId42"/>
    <p:sldId id="313" r:id="rId43"/>
    <p:sldId id="305" r:id="rId44"/>
    <p:sldId id="308" r:id="rId45"/>
    <p:sldId id="314" r:id="rId46"/>
    <p:sldId id="309" r:id="rId47"/>
    <p:sldId id="315" r:id="rId48"/>
    <p:sldId id="316" r:id="rId49"/>
    <p:sldId id="317" r:id="rId50"/>
    <p:sldId id="318" r:id="rId51"/>
    <p:sldId id="319" r:id="rId52"/>
    <p:sldId id="320" r:id="rId53"/>
    <p:sldId id="321" r:id="rId54"/>
    <p:sldId id="322" r:id="rId55"/>
    <p:sldId id="324" r:id="rId56"/>
    <p:sldId id="325" r:id="rId57"/>
    <p:sldId id="328" r:id="rId58"/>
    <p:sldId id="329" r:id="rId59"/>
    <p:sldId id="330" r:id="rId60"/>
    <p:sldId id="326" r:id="rId61"/>
    <p:sldId id="327" r:id="rId62"/>
    <p:sldId id="331" r:id="rId63"/>
    <p:sldId id="332" r:id="rId64"/>
    <p:sldId id="283" r:id="rId65"/>
    <p:sldId id="284" r:id="rId66"/>
    <p:sldId id="286" r:id="rId67"/>
    <p:sldId id="287" r:id="rId68"/>
    <p:sldId id="288" r:id="rId69"/>
    <p:sldId id="289" r:id="rId70"/>
    <p:sldId id="290" r:id="rId71"/>
    <p:sldId id="291" r:id="rId72"/>
    <p:sldId id="302" r:id="rId73"/>
    <p:sldId id="303" r:id="rId74"/>
    <p:sldId id="281" r:id="rId75"/>
  </p:sldIdLst>
  <p:sldSz cx="2328863" cy="5572125"/>
  <p:notesSz cx="6858000" cy="9144000"/>
  <p:embeddedFontLst>
    <p:embeddedFont>
      <p:font typeface="Calibri" panose="020F0502020204030204" pitchFamily="34" charset="0"/>
      <p:regular r:id="rId77"/>
      <p:bold r:id="rId78"/>
      <p:italic r:id="rId79"/>
      <p:boldItalic r:id="rId80"/>
    </p:embeddedFont>
    <p:embeddedFont>
      <p:font typeface="Gulim" panose="020B0600000101010101" pitchFamily="34" charset="-127"/>
      <p:regular r:id="rId81"/>
    </p:embeddedFont>
    <p:embeddedFont>
      <p:font typeface="Helvetica Neue" panose="02000503000000020004" pitchFamily="2" charset="0"/>
      <p:regular r:id="rId82"/>
      <p:bold r:id="rId83"/>
      <p:italic r:id="rId84"/>
      <p:boldItalic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755" userDrawn="1">
          <p15:clr>
            <a:srgbClr val="A4A3A4"/>
          </p15:clr>
        </p15:guide>
        <p15:guide id="2" pos="733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6" roundtripDataSignature="AMtx7mhbwbpmZl6Umln1q/ckcX3dt/NV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47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21BE36-7E6F-4EC9-8D66-1CF97A6895EC}">
  <a:tblStyle styleId="{A521BE36-7E6F-4EC9-8D66-1CF97A6895E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83"/>
    <p:restoredTop sz="94648"/>
  </p:normalViewPr>
  <p:slideViewPr>
    <p:cSldViewPr snapToGrid="0" showGuides="1">
      <p:cViewPr>
        <p:scale>
          <a:sx n="190" d="100"/>
          <a:sy n="190" d="100"/>
        </p:scale>
        <p:origin x="3760" y="152"/>
      </p:cViewPr>
      <p:guideLst>
        <p:guide orient="horz" pos="1755"/>
        <p:guide pos="7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8.fntdata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3.fntdata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4.fntdata"/><Relationship Id="rId85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7.fntdata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2.fntdata"/><Relationship Id="rId81" Type="http://schemas.openxmlformats.org/officeDocument/2006/relationships/font" Target="fonts/font5.fntdata"/><Relationship Id="rId86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font" Target="fonts/font6.fntdata"/><Relationship Id="rId19" Type="http://schemas.openxmlformats.org/officeDocument/2006/relationships/slide" Target="slides/slide18.xml"/></Relationships>
</file>

<file path=ppt/media/image1.jpg>
</file>

<file path=ppt/media/image10.jp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26414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09588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2408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2559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86977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38648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4879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14170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94690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2210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521971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619323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554055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89107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527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840488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528146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344968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114391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85001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224088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397897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531296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474063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33714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406046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422846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5434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49989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585699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578983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772440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979189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255911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5235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795562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915895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396476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812614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1429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1" name="Google Shape;361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2202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8"/>
          <p:cNvSpPr txBox="1">
            <a:spLocks noGrp="1"/>
          </p:cNvSpPr>
          <p:nvPr>
            <p:ph type="ctrTitle"/>
          </p:nvPr>
        </p:nvSpPr>
        <p:spPr>
          <a:xfrm>
            <a:off x="174665" y="911920"/>
            <a:ext cx="1979534" cy="193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28"/>
              <a:buFont typeface="Calibri"/>
              <a:buNone/>
              <a:defRPr sz="152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8"/>
          <p:cNvSpPr txBox="1">
            <a:spLocks noGrp="1"/>
          </p:cNvSpPr>
          <p:nvPr>
            <p:ph type="subTitle" idx="1"/>
          </p:nvPr>
        </p:nvSpPr>
        <p:spPr>
          <a:xfrm>
            <a:off x="291108" y="2926656"/>
            <a:ext cx="1746647" cy="1345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611"/>
              <a:buNone/>
              <a:defRPr sz="611"/>
            </a:lvl1pPr>
            <a:lvl2pPr lvl="1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None/>
              <a:defRPr sz="509"/>
            </a:lvl2pPr>
            <a:lvl3pPr lvl="2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None/>
              <a:defRPr sz="458"/>
            </a:lvl3pPr>
            <a:lvl4pPr lvl="3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4pPr>
            <a:lvl5pPr lvl="4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5pPr>
            <a:lvl6pPr lvl="5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6pPr>
            <a:lvl7pPr lvl="6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7pPr>
            <a:lvl8pPr lvl="7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8pPr>
            <a:lvl9pPr lvl="8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9pPr>
          </a:lstStyle>
          <a:p>
            <a:endParaRPr/>
          </a:p>
        </p:txBody>
      </p:sp>
      <p:sp>
        <p:nvSpPr>
          <p:cNvPr id="18" name="Google Shape;18;p38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8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8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7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7"/>
          <p:cNvSpPr txBox="1">
            <a:spLocks noGrp="1"/>
          </p:cNvSpPr>
          <p:nvPr>
            <p:ph type="body" idx="1"/>
          </p:nvPr>
        </p:nvSpPr>
        <p:spPr>
          <a:xfrm rot="5400000">
            <a:off x="-603299" y="2246729"/>
            <a:ext cx="3535462" cy="2008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7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7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7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8"/>
          <p:cNvSpPr txBox="1">
            <a:spLocks noGrp="1"/>
          </p:cNvSpPr>
          <p:nvPr>
            <p:ph type="title"/>
          </p:nvPr>
        </p:nvSpPr>
        <p:spPr>
          <a:xfrm rot="5400000">
            <a:off x="-443385" y="2406643"/>
            <a:ext cx="4722118" cy="502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8"/>
          <p:cNvSpPr txBox="1">
            <a:spLocks noGrp="1"/>
          </p:cNvSpPr>
          <p:nvPr>
            <p:ph type="body" idx="1"/>
          </p:nvPr>
        </p:nvSpPr>
        <p:spPr>
          <a:xfrm rot="5400000">
            <a:off x="-1462263" y="1919037"/>
            <a:ext cx="4722118" cy="1477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8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8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8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9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9"/>
          <p:cNvSpPr txBox="1">
            <a:spLocks noGrp="1"/>
          </p:cNvSpPr>
          <p:nvPr>
            <p:ph type="body" idx="1"/>
          </p:nvPr>
        </p:nvSpPr>
        <p:spPr>
          <a:xfrm>
            <a:off x="160110" y="1483320"/>
            <a:ext cx="2008644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9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9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9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0"/>
          <p:cNvSpPr txBox="1">
            <a:spLocks noGrp="1"/>
          </p:cNvSpPr>
          <p:nvPr>
            <p:ph type="title"/>
          </p:nvPr>
        </p:nvSpPr>
        <p:spPr>
          <a:xfrm>
            <a:off x="158897" y="1389163"/>
            <a:ext cx="2008644" cy="2317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28"/>
              <a:buFont typeface="Calibri"/>
              <a:buNone/>
              <a:defRPr sz="152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0"/>
          <p:cNvSpPr txBox="1">
            <a:spLocks noGrp="1"/>
          </p:cNvSpPr>
          <p:nvPr>
            <p:ph type="body" idx="1"/>
          </p:nvPr>
        </p:nvSpPr>
        <p:spPr>
          <a:xfrm>
            <a:off x="158897" y="3728940"/>
            <a:ext cx="2008644" cy="121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611"/>
              <a:buNone/>
              <a:defRPr sz="61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509"/>
              <a:buNone/>
              <a:defRPr sz="509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58"/>
              <a:buNone/>
              <a:defRPr sz="458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0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0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0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1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1"/>
          <p:cNvSpPr txBox="1">
            <a:spLocks noGrp="1"/>
          </p:cNvSpPr>
          <p:nvPr>
            <p:ph type="body" idx="1"/>
          </p:nvPr>
        </p:nvSpPr>
        <p:spPr>
          <a:xfrm>
            <a:off x="160109" y="1483320"/>
            <a:ext cx="989767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1"/>
          <p:cNvSpPr txBox="1">
            <a:spLocks noGrp="1"/>
          </p:cNvSpPr>
          <p:nvPr>
            <p:ph type="body" idx="2"/>
          </p:nvPr>
        </p:nvSpPr>
        <p:spPr>
          <a:xfrm>
            <a:off x="1178987" y="1483320"/>
            <a:ext cx="989767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1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1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1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2"/>
          <p:cNvSpPr txBox="1">
            <a:spLocks noGrp="1"/>
          </p:cNvSpPr>
          <p:nvPr>
            <p:ph type="title"/>
          </p:nvPr>
        </p:nvSpPr>
        <p:spPr>
          <a:xfrm>
            <a:off x="160413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2"/>
          <p:cNvSpPr txBox="1">
            <a:spLocks noGrp="1"/>
          </p:cNvSpPr>
          <p:nvPr>
            <p:ph type="body" idx="1"/>
          </p:nvPr>
        </p:nvSpPr>
        <p:spPr>
          <a:xfrm>
            <a:off x="160413" y="1365945"/>
            <a:ext cx="985218" cy="669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611"/>
              <a:buNone/>
              <a:defRPr sz="611" b="1"/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None/>
              <a:defRPr sz="509" b="1"/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None/>
              <a:defRPr sz="458" b="1"/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9pPr>
          </a:lstStyle>
          <a:p>
            <a:endParaRPr/>
          </a:p>
        </p:txBody>
      </p:sp>
      <p:sp>
        <p:nvSpPr>
          <p:cNvPr id="43" name="Google Shape;43;p42"/>
          <p:cNvSpPr txBox="1">
            <a:spLocks noGrp="1"/>
          </p:cNvSpPr>
          <p:nvPr>
            <p:ph type="body" idx="2"/>
          </p:nvPr>
        </p:nvSpPr>
        <p:spPr>
          <a:xfrm>
            <a:off x="160413" y="2035373"/>
            <a:ext cx="985218" cy="2993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42"/>
          <p:cNvSpPr txBox="1">
            <a:spLocks noGrp="1"/>
          </p:cNvSpPr>
          <p:nvPr>
            <p:ph type="body" idx="3"/>
          </p:nvPr>
        </p:nvSpPr>
        <p:spPr>
          <a:xfrm>
            <a:off x="1178987" y="1365945"/>
            <a:ext cx="990070" cy="669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611"/>
              <a:buNone/>
              <a:defRPr sz="611" b="1"/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None/>
              <a:defRPr sz="509" b="1"/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None/>
              <a:defRPr sz="458" b="1"/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9pPr>
          </a:lstStyle>
          <a:p>
            <a:endParaRPr/>
          </a:p>
        </p:txBody>
      </p:sp>
      <p:sp>
        <p:nvSpPr>
          <p:cNvPr id="45" name="Google Shape;45;p42"/>
          <p:cNvSpPr txBox="1">
            <a:spLocks noGrp="1"/>
          </p:cNvSpPr>
          <p:nvPr>
            <p:ph type="body" idx="4"/>
          </p:nvPr>
        </p:nvSpPr>
        <p:spPr>
          <a:xfrm>
            <a:off x="1178987" y="2035373"/>
            <a:ext cx="990070" cy="2993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42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2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2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3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3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3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3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4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4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4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5"/>
          <p:cNvSpPr txBox="1">
            <a:spLocks noGrp="1"/>
          </p:cNvSpPr>
          <p:nvPr>
            <p:ph type="title"/>
          </p:nvPr>
        </p:nvSpPr>
        <p:spPr>
          <a:xfrm>
            <a:off x="160413" y="371475"/>
            <a:ext cx="751119" cy="1300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15"/>
              <a:buFont typeface="Calibri"/>
              <a:buNone/>
              <a:defRPr sz="814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5"/>
          <p:cNvSpPr txBox="1">
            <a:spLocks noGrp="1"/>
          </p:cNvSpPr>
          <p:nvPr>
            <p:ph type="body" idx="1"/>
          </p:nvPr>
        </p:nvSpPr>
        <p:spPr>
          <a:xfrm>
            <a:off x="990070" y="802284"/>
            <a:ext cx="1178987" cy="3959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80352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815"/>
              <a:buChar char="•"/>
              <a:defRPr sz="814"/>
            </a:lvl1pPr>
            <a:lvl2pPr marL="914400" lvl="1" indent="-273875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713"/>
              <a:buChar char="•"/>
              <a:defRPr sz="713"/>
            </a:lvl2pPr>
            <a:lvl3pPr marL="1371600" lvl="2" indent="-267398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611"/>
              <a:buChar char="•"/>
              <a:defRPr sz="611"/>
            </a:lvl3pPr>
            <a:lvl4pPr marL="1828800" lvl="3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4pPr>
            <a:lvl5pPr marL="2286000" lvl="4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5pPr>
            <a:lvl6pPr marL="2743200" lvl="5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6pPr>
            <a:lvl7pPr marL="3200400" lvl="6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7pPr>
            <a:lvl8pPr marL="3657600" lvl="7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8pPr>
            <a:lvl9pPr marL="4114800" lvl="8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9pPr>
          </a:lstStyle>
          <a:p>
            <a:endParaRPr/>
          </a:p>
        </p:txBody>
      </p:sp>
      <p:sp>
        <p:nvSpPr>
          <p:cNvPr id="61" name="Google Shape;61;p45"/>
          <p:cNvSpPr txBox="1">
            <a:spLocks noGrp="1"/>
          </p:cNvSpPr>
          <p:nvPr>
            <p:ph type="body" idx="2"/>
          </p:nvPr>
        </p:nvSpPr>
        <p:spPr>
          <a:xfrm>
            <a:off x="160413" y="1671638"/>
            <a:ext cx="751119" cy="309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357"/>
              <a:buNone/>
              <a:defRPr sz="357"/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306"/>
              <a:buNone/>
              <a:defRPr sz="306"/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9pPr>
          </a:lstStyle>
          <a:p>
            <a:endParaRPr/>
          </a:p>
        </p:txBody>
      </p:sp>
      <p:sp>
        <p:nvSpPr>
          <p:cNvPr id="62" name="Google Shape;62;p45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5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5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6"/>
          <p:cNvSpPr txBox="1">
            <a:spLocks noGrp="1"/>
          </p:cNvSpPr>
          <p:nvPr>
            <p:ph type="title"/>
          </p:nvPr>
        </p:nvSpPr>
        <p:spPr>
          <a:xfrm>
            <a:off x="160413" y="371475"/>
            <a:ext cx="751119" cy="1300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15"/>
              <a:buFont typeface="Calibri"/>
              <a:buNone/>
              <a:defRPr sz="814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6"/>
          <p:cNvSpPr>
            <a:spLocks noGrp="1"/>
          </p:cNvSpPr>
          <p:nvPr>
            <p:ph type="pic" idx="2"/>
          </p:nvPr>
        </p:nvSpPr>
        <p:spPr>
          <a:xfrm>
            <a:off x="990070" y="802284"/>
            <a:ext cx="1178987" cy="395982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6"/>
          <p:cNvSpPr txBox="1">
            <a:spLocks noGrp="1"/>
          </p:cNvSpPr>
          <p:nvPr>
            <p:ph type="body" idx="1"/>
          </p:nvPr>
        </p:nvSpPr>
        <p:spPr>
          <a:xfrm>
            <a:off x="160413" y="1671638"/>
            <a:ext cx="751119" cy="309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357"/>
              <a:buNone/>
              <a:defRPr sz="357"/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306"/>
              <a:buNone/>
              <a:defRPr sz="306"/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9pPr>
          </a:lstStyle>
          <a:p>
            <a:endParaRPr/>
          </a:p>
        </p:txBody>
      </p:sp>
      <p:sp>
        <p:nvSpPr>
          <p:cNvPr id="69" name="Google Shape;69;p46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6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6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1"/>
              <a:buFont typeface="Calibri"/>
              <a:buNone/>
              <a:defRPr sz="112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7"/>
          <p:cNvSpPr txBox="1">
            <a:spLocks noGrp="1"/>
          </p:cNvSpPr>
          <p:nvPr>
            <p:ph type="body" idx="1"/>
          </p:nvPr>
        </p:nvSpPr>
        <p:spPr>
          <a:xfrm>
            <a:off x="160110" y="1483320"/>
            <a:ext cx="2008644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73875" algn="l" rtl="0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713"/>
              <a:buFont typeface="Arial"/>
              <a:buChar char="•"/>
              <a:defRPr sz="7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67398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611"/>
              <a:buFont typeface="Arial"/>
              <a:buChar char="•"/>
              <a:defRPr sz="61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60921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Font typeface="Arial"/>
              <a:buChar char="•"/>
              <a:defRPr sz="50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57683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57682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57682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57682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57683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57683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7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7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7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slide" Target="slide14.xml"/><Relationship Id="rId18" Type="http://schemas.openxmlformats.org/officeDocument/2006/relationships/slide" Target="slide50.xml"/><Relationship Id="rId26" Type="http://schemas.openxmlformats.org/officeDocument/2006/relationships/slide" Target="slide62.xml"/><Relationship Id="rId3" Type="http://schemas.openxmlformats.org/officeDocument/2006/relationships/slide" Target="slide4.xml"/><Relationship Id="rId21" Type="http://schemas.openxmlformats.org/officeDocument/2006/relationships/slide" Target="slide22.xml"/><Relationship Id="rId7" Type="http://schemas.openxmlformats.org/officeDocument/2006/relationships/slide" Target="slide8.xml"/><Relationship Id="rId12" Type="http://schemas.openxmlformats.org/officeDocument/2006/relationships/slide" Target="slide41.xml"/><Relationship Id="rId17" Type="http://schemas.openxmlformats.org/officeDocument/2006/relationships/slide" Target="slide18.xml"/><Relationship Id="rId25" Type="http://schemas.openxmlformats.org/officeDocument/2006/relationships/slide" Target="slide26.xml"/><Relationship Id="rId33" Type="http://schemas.openxmlformats.org/officeDocument/2006/relationships/slide" Target="slide70.xml"/><Relationship Id="rId2" Type="http://schemas.openxmlformats.org/officeDocument/2006/relationships/notesSlide" Target="../notesSlides/notesSlide1.xml"/><Relationship Id="rId16" Type="http://schemas.openxmlformats.org/officeDocument/2006/relationships/slide" Target="slide47.xml"/><Relationship Id="rId20" Type="http://schemas.openxmlformats.org/officeDocument/2006/relationships/slide" Target="slide53.xml"/><Relationship Id="rId29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33.xml"/><Relationship Id="rId11" Type="http://schemas.openxmlformats.org/officeDocument/2006/relationships/slide" Target="slide12.xml"/><Relationship Id="rId24" Type="http://schemas.openxmlformats.org/officeDocument/2006/relationships/slide" Target="slide60.xml"/><Relationship Id="rId32" Type="http://schemas.openxmlformats.org/officeDocument/2006/relationships/slide" Target="slide68.xml"/><Relationship Id="rId5" Type="http://schemas.openxmlformats.org/officeDocument/2006/relationships/slide" Target="slide6.xml"/><Relationship Id="rId15" Type="http://schemas.openxmlformats.org/officeDocument/2006/relationships/slide" Target="slide16.xml"/><Relationship Id="rId23" Type="http://schemas.openxmlformats.org/officeDocument/2006/relationships/slide" Target="slide24.xml"/><Relationship Id="rId28" Type="http://schemas.openxmlformats.org/officeDocument/2006/relationships/hyperlink" Target="https://flyingdeuk.github.io/posts/B737-kneeboard/" TargetMode="External"/><Relationship Id="rId10" Type="http://schemas.openxmlformats.org/officeDocument/2006/relationships/slide" Target="slide38.xml"/><Relationship Id="rId19" Type="http://schemas.openxmlformats.org/officeDocument/2006/relationships/slide" Target="slide20.xml"/><Relationship Id="rId31" Type="http://schemas.openxmlformats.org/officeDocument/2006/relationships/slide" Target="slide66.xml"/><Relationship Id="rId4" Type="http://schemas.openxmlformats.org/officeDocument/2006/relationships/slide" Target="slide30.xml"/><Relationship Id="rId9" Type="http://schemas.openxmlformats.org/officeDocument/2006/relationships/slide" Target="slide10.xml"/><Relationship Id="rId14" Type="http://schemas.openxmlformats.org/officeDocument/2006/relationships/slide" Target="slide44.xml"/><Relationship Id="rId22" Type="http://schemas.openxmlformats.org/officeDocument/2006/relationships/slide" Target="slide57.xml"/><Relationship Id="rId27" Type="http://schemas.openxmlformats.org/officeDocument/2006/relationships/slide" Target="slide28.xml"/><Relationship Id="rId30" Type="http://schemas.openxmlformats.org/officeDocument/2006/relationships/slide" Target="slide64.xml"/><Relationship Id="rId8" Type="http://schemas.openxmlformats.org/officeDocument/2006/relationships/slide" Target="slide3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RKTU-CJJ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TU-CJJ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hyperlink" Target="https://flyingdeuk.github.io/posts/RKPC-CJU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RKTN-TAE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TN-TAE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hyperlink" Target="https://flyingdeuk.github.io/posts/RKPC-CJU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2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RKPK-PUS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K-PUS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hyperlink" Target="https://flyingdeuk.github.io/posts/RKPC-CJU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K-PUS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hyperlink" Target="https://flyingdeuk.github.io/posts/RJAA-NRT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AA-NRT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slide" Target="slide72.xml"/><Relationship Id="rId4" Type="http://schemas.openxmlformats.org/officeDocument/2006/relationships/hyperlink" Target="https://flyingdeuk.github.io/posts/RKPK-PUS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7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lyingdeuk.github.io/posts/RKPK-PUS/" TargetMode="External"/><Relationship Id="rId4" Type="http://schemas.openxmlformats.org/officeDocument/2006/relationships/hyperlink" Target="https://flyingdeuk.github.io/posts/RKSI-ICN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K-PUS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JBB-KIX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BB-KIX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JAA-NRT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AA-NRT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JCC-CTS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CC-CTS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JTT-HND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TT-HND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flyingdeuk.github.io/posts/RKSI-ICN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JGG-NGO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GG-NGO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S-GMP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hyperlink" Target="https://flyingdeuk.github.io/posts/ZSSS-SHA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SS-SHA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flyingdeuk.github.io/posts/RKSS-GMP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S-GMP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hyperlink" Target="https://flyingdeuk.github.io/posts/RJBB-KIX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BB-KIX/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flyingdeuk.github.io/posts/RKSS-GMP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ZBAA-PEK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BAA-PEK/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hyperlink" Target="https://flyingdeuk.github.io/posts/RKSI-ICN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ZSNJ-NKG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S-GMP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hyperlink" Target="https://flyingdeuk.github.io/posts/RKPC-CJU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NJ-NKG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ZSQD-TAO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QD-TAO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ZBAA-PEK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BAA-PEK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hyperlink" Target="https://flyingdeuk.github.io/posts/RKSI-ICN/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ZYTX-SHE/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YTX-SHE/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hyperlink" Target="https://flyingdeuk.github.io/posts/RKSS-GMP/" TargetMode="Externa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ZSPD-PVG/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PD-PVG/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ZYYJ-YNJ/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YYJ-YNJ/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hyperlink" Target="https://flyingdeuk.github.io/posts/RKSI-ICN/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ZSHC-HGH/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lyingdeuk.github.io/posts/RKSI-ICN/" TargetMode="External"/><Relationship Id="rId4" Type="http://schemas.openxmlformats.org/officeDocument/2006/relationships/hyperlink" Target="https://flyingdeuk.github.io/posts/ZSHC-HGH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2.xm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g"/><Relationship Id="rId5" Type="http://schemas.openxmlformats.org/officeDocument/2006/relationships/hyperlink" Target="https://flyingdeuk.github.io/posts/RKPK-PUS/" TargetMode="External"/><Relationship Id="rId4" Type="http://schemas.openxmlformats.org/officeDocument/2006/relationships/hyperlink" Target="https://flyingdeuk.github.io/posts/RKSS-GMP/" TargetMode="Externa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VVCR-CXR/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VVCR-CXR/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hyperlink" Target="https://flyingdeuk.github.io/posts/RKSI-ICN/" TargetMode="Externa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VVTS-SGN/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VVTS-SGN/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lyingdeuk.github.io/posts/RKSI-ICN/" TargetMode="Externa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K-PU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jpg"/><Relationship Id="rId4" Type="http://schemas.openxmlformats.org/officeDocument/2006/relationships/hyperlink" Target="https://flyingdeuk.github.io/posts/RKSS-GMP/" TargetMode="Externa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RKJJ-KWJ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JJ-KWJ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hyperlink" Target="https://flyingdeuk.github.io/posts/RKPC-CJ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" name="Google Shape;88;p1"/>
          <p:cNvGraphicFramePr/>
          <p:nvPr>
            <p:extLst>
              <p:ext uri="{D42A27DB-BD31-4B8C-83A1-F6EECF244321}">
                <p14:modId xmlns:p14="http://schemas.microsoft.com/office/powerpoint/2010/main" val="3600683358"/>
              </p:ext>
            </p:extLst>
          </p:nvPr>
        </p:nvGraphicFramePr>
        <p:xfrm>
          <a:off x="98101" y="618999"/>
          <a:ext cx="2132650" cy="3389529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066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GMP ↔️ CJU</a:t>
                      </a:r>
                      <a:endParaRPr sz="1500" b="0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GMP </a:t>
                      </a:r>
                      <a:r>
                        <a:rPr lang="en-US" altLang="ko-Kore-KR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 SHA</a:t>
                      </a:r>
                      <a:endParaRPr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GMP </a:t>
                      </a:r>
                      <a:r>
                        <a:rPr lang="en-US" altLang="ko-Kore-KR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 </a:t>
                      </a: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PUS</a:t>
                      </a:r>
                      <a:endParaRPr sz="1500" b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GMP </a:t>
                      </a:r>
                      <a:r>
                        <a:rPr lang="en-US" altLang="ko-Kore-KR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</a:t>
                      </a: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KIX</a:t>
                      </a:r>
                      <a:endParaRPr sz="1500" b="0" u="none" strike="noStrike" cap="none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 </a:t>
                      </a:r>
                      <a:r>
                        <a:rPr lang="en-US" altLang="ko-Kore-KR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 KWJ</a:t>
                      </a:r>
                      <a:endParaRPr sz="1500" b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 ↔️ PEK</a:t>
                      </a:r>
                      <a:endParaRPr lang="en-US" altLang="ko-Kore-KR"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 </a:t>
                      </a:r>
                      <a:r>
                        <a:rPr lang="en-US" altLang="ko-Kore-KR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 </a:t>
                      </a: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CJJ</a:t>
                      </a:r>
                      <a:endParaRPr sz="1500" b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NKG</a:t>
                      </a:r>
                      <a:endParaRPr lang="en-US" altLang="ko-Kore-KR"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 </a:t>
                      </a:r>
                      <a:r>
                        <a:rPr lang="en-US" altLang="ko-Kore-KR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</a:t>
                      </a: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TAE</a:t>
                      </a:r>
                      <a:endParaRPr sz="1500" b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TAO</a:t>
                      </a:r>
                      <a:endParaRPr lang="en-US" altLang="ko-Kore-KR"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 </a:t>
                      </a:r>
                      <a:r>
                        <a:rPr lang="en-US" altLang="ko-Kore-KR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</a:t>
                      </a: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PUS</a:t>
                      </a:r>
                      <a:endParaRPr sz="1500" b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PEK </a:t>
                      </a:r>
                      <a:endParaRPr lang="en-US" altLang="ko-Kore-KR"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PUS </a:t>
                      </a:r>
                      <a:r>
                        <a:rPr lang="en-US" altLang="ko-Kore-KR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</a:t>
                      </a: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NRT</a:t>
                      </a:r>
                      <a:endParaRPr sz="1500" b="0" u="none" strike="noStrike" cap="none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SHE</a:t>
                      </a:r>
                      <a:endParaRPr lang="en-US" altLang="ko-Kore-KR"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</a:t>
                      </a:r>
                      <a:r>
                        <a:rPr lang="en-US" altLang="ko-Kore-KR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</a:t>
                      </a:r>
                      <a:r>
                        <a:rPr lang="en-US" sz="15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PUS</a:t>
                      </a:r>
                      <a:endParaRPr sz="1500" b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PVG</a:t>
                      </a:r>
                      <a:endParaRPr lang="en-US" altLang="ko-Kore-KR"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</a:t>
                      </a:r>
                      <a:r>
                        <a:rPr lang="en-US" altLang="ko-Kore-KR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</a:t>
                      </a: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KIX</a:t>
                      </a:r>
                      <a:endParaRPr sz="1500" b="0" u="none" strike="noStrike" cap="none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YNJ</a:t>
                      </a:r>
                      <a:endParaRPr lang="en-US" altLang="ko-Kore-KR"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</a:t>
                      </a:r>
                      <a:r>
                        <a:rPr lang="en-US" altLang="ko-Kore-KR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</a:t>
                      </a: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NRT</a:t>
                      </a:r>
                      <a:endParaRPr sz="1500" b="0" u="none" strike="noStrike" cap="none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HGH </a:t>
                      </a:r>
                      <a:endParaRPr lang="en-US" altLang="ko-Kore-KR"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</a:pP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</a:t>
                      </a:r>
                      <a:r>
                        <a:rPr lang="en-US" altLang="ko-Kore-KR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↔️</a:t>
                      </a:r>
                      <a:r>
                        <a:rPr lang="en-US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CTS</a:t>
                      </a:r>
                      <a:endParaRPr sz="1500" b="0" u="none" strike="noStrike" cap="none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AA47F5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CXR </a:t>
                      </a:r>
                      <a:endParaRPr lang="en-US" altLang="ko-Kore-KR" sz="1500" b="0" u="none" strike="noStrike" cap="none" dirty="0">
                        <a:solidFill>
                          <a:srgbClr val="AA47F5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HND</a:t>
                      </a:r>
                      <a:endParaRPr lang="en-US" altLang="ko-Kore-KR" sz="1500" b="0" u="none" strike="noStrike" cap="none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AA47F5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SGN</a:t>
                      </a:r>
                      <a:endParaRPr lang="en-US" altLang="ko-Kore-KR" sz="1500" b="0" u="none" strike="noStrike" cap="none" dirty="0">
                        <a:solidFill>
                          <a:srgbClr val="AA47F5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963828124"/>
                  </a:ext>
                </a:extLst>
              </a:tr>
              <a:tr h="26073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500" b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 ↔️ NGO</a:t>
                      </a:r>
                      <a:endParaRPr lang="en-US" altLang="ko-Kore-KR" sz="1500" b="0" u="none" strike="noStrike" cap="none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endParaRPr lang="en-US" altLang="ko-Kore-KR" sz="15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89" name="Google Shape;89;p1">
            <a:hlinkClick r:id="rId28"/>
          </p:cNvPr>
          <p:cNvSpPr/>
          <p:nvPr/>
        </p:nvSpPr>
        <p:spPr>
          <a:xfrm>
            <a:off x="-5145" y="-6252"/>
            <a:ext cx="177548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45700" rIns="36000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+mj-lt"/>
                <a:ea typeface="BM DoHyeon OTF" panose="020B0600000101010101" pitchFamily="34" charset="-127"/>
                <a:cs typeface="Calibri"/>
                <a:sym typeface="Calibri"/>
                <a:hlinkClick r:id="rId28"/>
              </a:rPr>
              <a:t>KneeBoard</a:t>
            </a:r>
            <a:endParaRPr sz="2400" b="1" i="0" u="none" strike="noStrike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+mj-lt"/>
              <a:ea typeface="BM DoHyeon OTF" panose="020B0600000101010101" pitchFamily="34" charset="-127"/>
              <a:cs typeface="Calibri"/>
              <a:sym typeface="Calibri"/>
            </a:endParaRPr>
          </a:p>
        </p:txBody>
      </p:sp>
      <p:graphicFrame>
        <p:nvGraphicFramePr>
          <p:cNvPr id="90" name="Google Shape;90;p1"/>
          <p:cNvGraphicFramePr/>
          <p:nvPr>
            <p:extLst>
              <p:ext uri="{D42A27DB-BD31-4B8C-83A1-F6EECF244321}">
                <p14:modId xmlns:p14="http://schemas.microsoft.com/office/powerpoint/2010/main" val="3374998418"/>
              </p:ext>
            </p:extLst>
          </p:nvPr>
        </p:nvGraphicFramePr>
        <p:xfrm>
          <a:off x="185895" y="4105695"/>
          <a:ext cx="1969476" cy="143264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984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4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81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2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Welcome PA</a:t>
                      </a:r>
                      <a:endParaRPr sz="14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Meter/Feet Conversion In Each China Page</a:t>
                      </a: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4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Cold Temp Correction</a:t>
                      </a:r>
                      <a:endParaRPr lang="en-US" altLang="ko-Kore-KR" sz="14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Cold </a:t>
                      </a:r>
                      <a:r>
                        <a:rPr lang="en-US" sz="1400" b="1" u="none" strike="noStrike" cap="none" dirty="0" err="1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Wx</a:t>
                      </a: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Operation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ENG ON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Deicing</a:t>
                      </a:r>
                      <a:endParaRPr sz="12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ENG OFF </a:t>
                      </a:r>
                      <a:r>
                        <a:rPr lang="en-US" sz="9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Deicing</a:t>
                      </a:r>
                      <a:endParaRPr sz="12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1" name="Google Shape;91;p1"/>
          <p:cNvSpPr txBox="1"/>
          <p:nvPr/>
        </p:nvSpPr>
        <p:spPr>
          <a:xfrm>
            <a:off x="1604356" y="387571"/>
            <a:ext cx="758541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</a:t>
            </a:r>
            <a:r>
              <a:rPr lang="en-US" sz="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Flyingdeuk</a:t>
            </a:r>
            <a:endParaRPr sz="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1705144" y="245030"/>
            <a:ext cx="643125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VER. 23.</a:t>
            </a:r>
            <a:r>
              <a:rPr lang="en-US" altLang="ko-KR" sz="6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r>
              <a:rPr lang="en-US" sz="6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en-US" altLang="ko-KR" sz="6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</a:t>
            </a:r>
            <a:endParaRPr sz="600" b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57724C-88B0-A932-6665-9CCC34DC2660}"/>
              </a:ext>
            </a:extLst>
          </p:cNvPr>
          <p:cNvSpPr txBox="1"/>
          <p:nvPr/>
        </p:nvSpPr>
        <p:spPr>
          <a:xfrm>
            <a:off x="774904" y="425788"/>
            <a:ext cx="9954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sz="800" u="none" strike="noStrike" cap="none" dirty="0">
                <a:latin typeface="Calibri"/>
                <a:ea typeface="Calibri"/>
                <a:cs typeface="Calibri"/>
                <a:sym typeface="Calibri"/>
              </a:rPr>
              <a:t>☝️</a:t>
            </a:r>
            <a:r>
              <a:rPr kumimoji="1" lang="en-US" altLang="ko-Kore-KR" sz="700" b="1" u="sng" dirty="0">
                <a:solidFill>
                  <a:schemeClr val="accent1"/>
                </a:solidFill>
              </a:rPr>
              <a:t>Click for Update</a:t>
            </a:r>
            <a:endParaRPr kumimoji="1" lang="ko-Kore-KR" altLang="en-US" sz="700" b="1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952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Google Shape;194;p8"/>
          <p:cNvGraphicFramePr/>
          <p:nvPr>
            <p:extLst>
              <p:ext uri="{D42A27DB-BD31-4B8C-83A1-F6EECF244321}">
                <p14:modId xmlns:p14="http://schemas.microsoft.com/office/powerpoint/2010/main" val="677818939"/>
              </p:ext>
            </p:extLst>
          </p:nvPr>
        </p:nvGraphicFramePr>
        <p:xfrm>
          <a:off x="0" y="639107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xE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xW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95" name="Google Shape;195;p8"/>
          <p:cNvGraphicFramePr/>
          <p:nvPr>
            <p:extLst>
              <p:ext uri="{D42A27DB-BD31-4B8C-83A1-F6EECF244321}">
                <p14:modId xmlns:p14="http://schemas.microsoft.com/office/powerpoint/2010/main" val="3138986866"/>
              </p:ext>
            </p:extLst>
          </p:nvPr>
        </p:nvGraphicFramePr>
        <p:xfrm>
          <a:off x="-2501" y="3018238"/>
          <a:ext cx="2349350" cy="25156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3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4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8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CJJ : NO STAR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C000"/>
                          </a:solidFill>
                        </a:rPr>
                        <a:t>After OSPOT H/D060 – RDR Vector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C000"/>
                          </a:solidFill>
                        </a:rPr>
                        <a:t>Req ILS Z 24R via HYEIN</a:t>
                      </a:r>
                      <a:endParaRPr sz="7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NO STAR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(MATIZ x)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OSPOT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(JIKJI tx)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TU761 / BAKJO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(STAR 안줌)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24R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NO STAR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(MATIZ x)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OSPOT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(HYEIN tx)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HYEIN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(STAR 안줌)</a:t>
                      </a:r>
                      <a:endParaRPr sz="458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06L(166’)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9003’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24R(182’)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06R(173’)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9003’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24L(191’)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06L : B3 (6443’), A3 (8786’)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24R : C3 (6230’), D3 (8825’)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GS </a:t>
                      </a:r>
                      <a:r>
                        <a:rPr lang="en-US" sz="800" b="1" dirty="0" err="1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fluc</a:t>
                      </a:r>
                      <a:r>
                        <a:rPr lang="en-US" sz="800" b="1" dirty="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 - A/P </a:t>
                      </a:r>
                      <a:r>
                        <a:rPr lang="en-US" sz="800" b="1" dirty="0" err="1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Dis’</a:t>
                      </a:r>
                      <a:r>
                        <a:rPr lang="en-US" sz="800" b="1" dirty="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– Back to Normal – A/P Reengage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Req full length Landing (Vacate End of RWY) 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180 BACK LINE </a:t>
                      </a:r>
                      <a:r>
                        <a:rPr lang="ko-KR" alt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지나 </a:t>
                      </a:r>
                      <a:r>
                        <a:rPr lang="en-US" altLang="ko-KR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Line </a:t>
                      </a:r>
                      <a:r>
                        <a:rPr lang="ko-KR" alt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있음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Entering TWY A3, B3, B4, C3, D3 change GND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freq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96" name="Google Shape;196;p8"/>
          <p:cNvGraphicFramePr/>
          <p:nvPr>
            <p:extLst>
              <p:ext uri="{D42A27DB-BD31-4B8C-83A1-F6EECF244321}">
                <p14:modId xmlns:p14="http://schemas.microsoft.com/office/powerpoint/2010/main" val="2139163547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RKTU(CJJ) 192ft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0" i="0" u="none" strike="noStrike" cap="none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</a:t>
                      </a:r>
                      <a:endParaRPr sz="7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CJJ 129.05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NO DCL, ATIS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7" name="Google Shape;197;p8"/>
          <p:cNvSpPr/>
          <p:nvPr/>
        </p:nvSpPr>
        <p:spPr>
          <a:xfrm>
            <a:off x="1056807" y="1374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8" name="Google Shape;19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501" y="2150396"/>
            <a:ext cx="1415542" cy="77579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9D381D4-CD08-43D6-3D1D-4D71A72F4CBE}"/>
              </a:ext>
            </a:extLst>
          </p:cNvPr>
          <p:cNvSpPr/>
          <p:nvPr/>
        </p:nvSpPr>
        <p:spPr>
          <a:xfrm>
            <a:off x="1691269" y="263490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" name="Google Shape;204;p9"/>
          <p:cNvGraphicFramePr/>
          <p:nvPr>
            <p:extLst>
              <p:ext uri="{D42A27DB-BD31-4B8C-83A1-F6EECF244321}">
                <p14:modId xmlns:p14="http://schemas.microsoft.com/office/powerpoint/2010/main" val="2247465446"/>
              </p:ext>
            </p:extLst>
          </p:nvPr>
        </p:nvGraphicFramePr>
        <p:xfrm>
          <a:off x="0" y="640885"/>
          <a:ext cx="2330975" cy="1886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3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9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97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522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CJJ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CJJ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060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060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060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CJJ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240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240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>
                          <a:solidFill>
                            <a:srgbClr val="C00000"/>
                          </a:solidFill>
                        </a:rPr>
                        <a:t>240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(06L : BUKIL 1, 2 RNAV)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(24R : OLREG 1, UPTIL 1)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CHO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06L 110.3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24R 111.7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06L/R : CHO /1.7, R235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24L/R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06L(166’)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9003’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24R(182’)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06R(173’)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9003’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24L(191’)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15700">
                <a:tc gridSpan="9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Upslope from Apron to RWY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Entering TWY A3, B3, B4, C3, D3 change TWR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freq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206" name="Google Shape;206;p9"/>
          <p:cNvGraphicFramePr/>
          <p:nvPr>
            <p:extLst>
              <p:ext uri="{D42A27DB-BD31-4B8C-83A1-F6EECF244321}">
                <p14:modId xmlns:p14="http://schemas.microsoft.com/office/powerpoint/2010/main" val="1722761944"/>
              </p:ext>
            </p:extLst>
          </p:nvPr>
        </p:nvGraphicFramePr>
        <p:xfrm>
          <a:off x="-5475" y="16504"/>
          <a:ext cx="2331824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57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RKTU(CJJ) 192ft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CJJ 129.05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NO DCL, ATIS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07" name="Google Shape;207;p9"/>
          <p:cNvSpPr/>
          <p:nvPr/>
        </p:nvSpPr>
        <p:spPr>
          <a:xfrm>
            <a:off x="1056807" y="167132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Google Shape;208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279" y="2533149"/>
            <a:ext cx="1357321" cy="59751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Google Shape;185;p7">
            <a:extLst>
              <a:ext uri="{FF2B5EF4-FFF2-40B4-BE49-F238E27FC236}">
                <a16:creationId xmlns:a16="http://schemas.microsoft.com/office/drawing/2014/main" id="{4AA90139-7D8C-A544-2E49-779F9C6ABF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7084479"/>
              </p:ext>
            </p:extLst>
          </p:nvPr>
        </p:nvGraphicFramePr>
        <p:xfrm>
          <a:off x="4472" y="3960866"/>
          <a:ext cx="2330974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96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2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9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70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53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23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6000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07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xP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160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xT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DUKAL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DOTOL/-10  160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 (STOP x)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D4CCECB-23BB-C300-BB5C-19A2FBF1AACC}"/>
              </a:ext>
            </a:extLst>
          </p:cNvPr>
          <p:cNvSpPr/>
          <p:nvPr/>
        </p:nvSpPr>
        <p:spPr>
          <a:xfrm>
            <a:off x="1691269" y="346689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4" name="Google Shape;214;p10"/>
          <p:cNvGraphicFramePr/>
          <p:nvPr>
            <p:extLst>
              <p:ext uri="{D42A27DB-BD31-4B8C-83A1-F6EECF244321}">
                <p14:modId xmlns:p14="http://schemas.microsoft.com/office/powerpoint/2010/main" val="3372224988"/>
              </p:ext>
            </p:extLst>
          </p:nvPr>
        </p:nvGraphicFramePr>
        <p:xfrm>
          <a:off x="0" y="646856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AKPON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xE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AKPON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xW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25(77’)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15" name="Google Shape;215;p10"/>
          <p:cNvGraphicFramePr/>
          <p:nvPr>
            <p:extLst>
              <p:ext uri="{D42A27DB-BD31-4B8C-83A1-F6EECF244321}">
                <p14:modId xmlns:p14="http://schemas.microsoft.com/office/powerpoint/2010/main" val="2637839593"/>
              </p:ext>
            </p:extLst>
          </p:nvPr>
        </p:nvGraphicFramePr>
        <p:xfrm>
          <a:off x="-2501" y="3803982"/>
          <a:ext cx="2335800" cy="1692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86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58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79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83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86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TAE : NO STAR (TL </a:t>
                      </a:r>
                      <a:r>
                        <a:rPr lang="en-US" altLang="ko-KR" sz="800" dirty="0"/>
                        <a:t>140</a:t>
                      </a:r>
                      <a:r>
                        <a:rPr lang="ko-KR" altLang="en-US" sz="800" dirty="0"/>
                        <a:t> 확인</a:t>
                      </a:r>
                      <a:r>
                        <a:rPr lang="en-US" altLang="ko-KR" sz="800" dirty="0"/>
                        <a:t>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31L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TGU/-10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CF31L222/7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CF31L</a:t>
                      </a: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13R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TGU/-10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YAWAN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31L(118’)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9039’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13R(111’)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3.3</a:t>
                      </a:r>
                      <a:endParaRPr sz="800"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3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31R(120’)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13L(112’)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 dirty="0"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7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31L : D1(8848’), 13R : A1(8772’)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7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13R ILS 3.3도 PAPI 3.3도 (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산악지형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주의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MAX 20kts (do not req)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최소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2000ft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간격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216" name="Google Shape;216;p10"/>
          <p:cNvGraphicFramePr/>
          <p:nvPr>
            <p:extLst>
              <p:ext uri="{D42A27DB-BD31-4B8C-83A1-F6EECF244321}">
                <p14:modId xmlns:p14="http://schemas.microsoft.com/office/powerpoint/2010/main" val="3243436682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RKTN(TAE) 120ft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-10분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TAE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17" name="Google Shape;217;p10"/>
          <p:cNvSpPr/>
          <p:nvPr/>
        </p:nvSpPr>
        <p:spPr>
          <a:xfrm>
            <a:off x="1056807" y="177018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8" name="Google Shape;218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501" y="2159439"/>
            <a:ext cx="1511236" cy="82824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63175A2-88EE-2A0C-FDBC-13450E43CA0D}"/>
              </a:ext>
            </a:extLst>
          </p:cNvPr>
          <p:cNvSpPr/>
          <p:nvPr/>
        </p:nvSpPr>
        <p:spPr>
          <a:xfrm>
            <a:off x="1691269" y="32824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4" name="Google Shape;224;p11"/>
          <p:cNvGraphicFramePr/>
          <p:nvPr>
            <p:extLst>
              <p:ext uri="{D42A27DB-BD31-4B8C-83A1-F6EECF244321}">
                <p14:modId xmlns:p14="http://schemas.microsoft.com/office/powerpoint/2010/main" val="356419295"/>
              </p:ext>
            </p:extLst>
          </p:nvPr>
        </p:nvGraphicFramePr>
        <p:xfrm>
          <a:off x="0" y="640885"/>
          <a:ext cx="2330975" cy="1814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3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9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11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58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522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TAE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31L/R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DAEGU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312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312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8000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DAEGU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132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132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8000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DOC 116.5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TGU 112.2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31L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13R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31 : DOC 245/11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DOC R245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13 : TGU076/17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TGU R076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31L(118’)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9039’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13R(112’)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</a:t>
                      </a:r>
                      <a:endParaRPr sz="800" b="1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31R(120’)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8999’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13L(112’)</a:t>
                      </a:r>
                      <a:endParaRPr sz="800" b="1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MAX 20kts (do not req)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최소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2000ft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간격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25" name="Google Shape;225;p11"/>
          <p:cNvGraphicFramePr/>
          <p:nvPr>
            <p:extLst>
              <p:ext uri="{D42A27DB-BD31-4B8C-83A1-F6EECF244321}">
                <p14:modId xmlns:p14="http://schemas.microsoft.com/office/powerpoint/2010/main" val="753042254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RKTN(TAE) 120ft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TAE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NO DCL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6" name="Google Shape;226;p11"/>
          <p:cNvSpPr/>
          <p:nvPr/>
        </p:nvSpPr>
        <p:spPr>
          <a:xfrm>
            <a:off x="1056807" y="157248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27" name="Google Shape;227;p11"/>
          <p:cNvGraphicFramePr/>
          <p:nvPr>
            <p:extLst>
              <p:ext uri="{D42A27DB-BD31-4B8C-83A1-F6EECF244321}">
                <p14:modId xmlns:p14="http://schemas.microsoft.com/office/powerpoint/2010/main" val="459049687"/>
              </p:ext>
            </p:extLst>
          </p:nvPr>
        </p:nvGraphicFramePr>
        <p:xfrm>
          <a:off x="4472" y="3922122"/>
          <a:ext cx="2326800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0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56000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(160kts)</a:t>
                      </a:r>
                      <a:endParaRPr kumimoji="0" lang="en-US" altLang="ko-Kore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C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UPGOS xP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UPGOS xT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DUKAL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121.675, STOP X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28" name="Google Shape;228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2454649"/>
            <a:ext cx="1619573" cy="76286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EB85D68-1489-9A36-1CE3-C7979A8D4C42}"/>
              </a:ext>
            </a:extLst>
          </p:cNvPr>
          <p:cNvSpPr/>
          <p:nvPr/>
        </p:nvSpPr>
        <p:spPr>
          <a:xfrm>
            <a:off x="1691269" y="32824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4" name="Google Shape;234;p12"/>
          <p:cNvGraphicFramePr/>
          <p:nvPr>
            <p:extLst>
              <p:ext uri="{D42A27DB-BD31-4B8C-83A1-F6EECF244321}">
                <p14:modId xmlns:p14="http://schemas.microsoft.com/office/powerpoint/2010/main" val="3736994476"/>
              </p:ext>
            </p:extLst>
          </p:nvPr>
        </p:nvGraphicFramePr>
        <p:xfrm>
          <a:off x="0" y="639107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CJU : SID (NADP 1)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AKPON xE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AKPON xW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35" name="Google Shape;235;p12"/>
          <p:cNvGraphicFramePr/>
          <p:nvPr>
            <p:extLst>
              <p:ext uri="{D42A27DB-BD31-4B8C-83A1-F6EECF244321}">
                <p14:modId xmlns:p14="http://schemas.microsoft.com/office/powerpoint/2010/main" val="484028238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-10분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6" name="Google Shape;236;p12"/>
          <p:cNvSpPr/>
          <p:nvPr/>
        </p:nvSpPr>
        <p:spPr>
          <a:xfrm>
            <a:off x="1056807" y="112764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8" name="Google Shape;238;p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3340" y="2159090"/>
            <a:ext cx="1511235" cy="82824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Google Shape;137;p4">
            <a:extLst>
              <a:ext uri="{FF2B5EF4-FFF2-40B4-BE49-F238E27FC236}">
                <a16:creationId xmlns:a16="http://schemas.microsoft.com/office/drawing/2014/main" id="{C219BCFB-D529-B116-FE7F-CEFD0CAC2D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1162189"/>
              </p:ext>
            </p:extLst>
          </p:nvPr>
        </p:nvGraphicFramePr>
        <p:xfrm>
          <a:off x="-3340" y="3767489"/>
          <a:ext cx="233914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38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2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0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2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KEVOX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ANROD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GAYHA x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ANROD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lang="en-US" altLang="ko-Kore-KR"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dk1"/>
                          </a:solidFill>
                        </a:rPr>
                        <a:t>18 : KMH R283, R280</a:t>
                      </a:r>
                      <a:endParaRPr sz="800" b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only.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D7C1F8E-21B4-551D-0468-604797A52620}"/>
              </a:ext>
            </a:extLst>
          </p:cNvPr>
          <p:cNvSpPr/>
          <p:nvPr/>
        </p:nvSpPr>
        <p:spPr>
          <a:xfrm>
            <a:off x="1691269" y="32824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4" name="Google Shape;244;p13"/>
          <p:cNvGraphicFramePr/>
          <p:nvPr>
            <p:extLst>
              <p:ext uri="{D42A27DB-BD31-4B8C-83A1-F6EECF244321}">
                <p14:modId xmlns:p14="http://schemas.microsoft.com/office/powerpoint/2010/main" val="2774644071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Gimhae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45" name="Google Shape;245;p13"/>
          <p:cNvSpPr/>
          <p:nvPr/>
        </p:nvSpPr>
        <p:spPr>
          <a:xfrm>
            <a:off x="1056807" y="157246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47" name="Google Shape;247;p13"/>
          <p:cNvGraphicFramePr/>
          <p:nvPr>
            <p:extLst>
              <p:ext uri="{D42A27DB-BD31-4B8C-83A1-F6EECF244321}">
                <p14:modId xmlns:p14="http://schemas.microsoft.com/office/powerpoint/2010/main" val="2129385174"/>
              </p:ext>
            </p:extLst>
          </p:nvPr>
        </p:nvGraphicFramePr>
        <p:xfrm>
          <a:off x="0" y="685853"/>
          <a:ext cx="2330925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TOPAX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280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27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9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BULIM x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ENGOT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tx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48" name="Google Shape;248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72" y="2456585"/>
            <a:ext cx="1559909" cy="65182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Google Shape;227;p11">
            <a:extLst>
              <a:ext uri="{FF2B5EF4-FFF2-40B4-BE49-F238E27FC236}">
                <a16:creationId xmlns:a16="http://schemas.microsoft.com/office/drawing/2014/main" id="{04159ABD-A06E-9C8C-66B0-59FD50E49E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3613000"/>
              </p:ext>
            </p:extLst>
          </p:nvPr>
        </p:nvGraphicFramePr>
        <p:xfrm>
          <a:off x="4472" y="3922122"/>
          <a:ext cx="2326800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0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56000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(160kts)</a:t>
                      </a:r>
                      <a:endParaRPr kumimoji="0" lang="en-US" altLang="ko-Kore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C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UPGOS xP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UPGOS xT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DUKAL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121.675, STOP X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787D444-231F-CC2A-9F7D-14DDCBFC37B9}"/>
              </a:ext>
            </a:extLst>
          </p:cNvPr>
          <p:cNvSpPr/>
          <p:nvPr/>
        </p:nvSpPr>
        <p:spPr>
          <a:xfrm>
            <a:off x="1691269" y="32824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4" name="Google Shape;254;p14"/>
          <p:cNvGraphicFramePr/>
          <p:nvPr>
            <p:extLst>
              <p:ext uri="{D42A27DB-BD31-4B8C-83A1-F6EECF244321}">
                <p14:modId xmlns:p14="http://schemas.microsoft.com/office/powerpoint/2010/main" val="2736202739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RJAA(NRT) 135ft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Gimhae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Tokyo 131.7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55" name="Google Shape;255;p14"/>
          <p:cNvSpPr/>
          <p:nvPr/>
        </p:nvSpPr>
        <p:spPr>
          <a:xfrm>
            <a:off x="1056807" y="167132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56" name="Google Shape;256;p14"/>
          <p:cNvGraphicFramePr/>
          <p:nvPr>
            <p:extLst>
              <p:ext uri="{D42A27DB-BD31-4B8C-83A1-F6EECF244321}">
                <p14:modId xmlns:p14="http://schemas.microsoft.com/office/powerpoint/2010/main" val="3945761188"/>
              </p:ext>
            </p:extLst>
          </p:nvPr>
        </p:nvGraphicFramePr>
        <p:xfrm>
          <a:off x="0" y="647108"/>
          <a:ext cx="2330925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PSN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280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BULIM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PSN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 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57" name="Google Shape;257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73" y="2389151"/>
            <a:ext cx="721464" cy="37597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8" name="Google Shape;258;p14"/>
          <p:cNvGraphicFramePr/>
          <p:nvPr>
            <p:extLst>
              <p:ext uri="{D42A27DB-BD31-4B8C-83A1-F6EECF244321}">
                <p14:modId xmlns:p14="http://schemas.microsoft.com/office/powerpoint/2010/main" val="1326104498"/>
              </p:ext>
            </p:extLst>
          </p:nvPr>
        </p:nvGraphicFramePr>
        <p:xfrm>
          <a:off x="1596" y="3233287"/>
          <a:ext cx="2331400" cy="23023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67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NRT HAKKA 330,YAGAN 240,LIVET 210,SWAMP 150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Prepare Holding or RWY CHG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36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SWAMP E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(SWAMP T)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ELGAR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(TYLER)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34L/R(Z)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SWAMP G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(SWAMP N)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GEMIN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(NORMA)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32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16L(135’)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8202’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34R(141’)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32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16R(130’)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34L(139’)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4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accent1"/>
                          </a:solidFill>
                        </a:rPr>
                        <a:t>16L : ITM 4 / 34R : ITJ 14, 4 (DME)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accent1"/>
                          </a:solidFill>
                        </a:rPr>
                        <a:t>16R : IKF 4 / 34L : IYQ 12, 4 (DME)</a:t>
                      </a:r>
                      <a:endParaRPr sz="800" b="0">
                        <a:solidFill>
                          <a:schemeClr val="accent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24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16L : B6(6433’), B7(7017’), 34R : B4(5849’), B2(6778’)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16R : A6(6076’), A7(7624’), 34L : A5(6167’), A4(7641’)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43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L/D DOWN before 14/12 DME, L/D FLAP 4 DME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Arrival Taxi RTE in Jeppesen (No Numbering)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05CAFDF-EB15-3BCF-2BC1-76BA885F8145}"/>
              </a:ext>
            </a:extLst>
          </p:cNvPr>
          <p:cNvSpPr txBox="1"/>
          <p:nvPr/>
        </p:nvSpPr>
        <p:spPr>
          <a:xfrm>
            <a:off x="-20938" y="2779805"/>
            <a:ext cx="2335896" cy="44972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125.37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133.15 – TKO 133.8 – 133.02 – 132.45 -124.1</a:t>
            </a:r>
          </a:p>
          <a:p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128.2 – TKO APP 124.4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D003872-0984-6E33-FEBF-B46F5D264ED3}"/>
              </a:ext>
            </a:extLst>
          </p:cNvPr>
          <p:cNvSpPr/>
          <p:nvPr/>
        </p:nvSpPr>
        <p:spPr>
          <a:xfrm>
            <a:off x="1691269" y="2542555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4" name="Google Shape;264;p15"/>
          <p:cNvGraphicFramePr/>
          <p:nvPr>
            <p:extLst>
              <p:ext uri="{D42A27DB-BD31-4B8C-83A1-F6EECF244321}">
                <p14:modId xmlns:p14="http://schemas.microsoft.com/office/powerpoint/2010/main" val="332034159"/>
              </p:ext>
            </p:extLst>
          </p:nvPr>
        </p:nvGraphicFramePr>
        <p:xfrm>
          <a:off x="0" y="611908"/>
          <a:ext cx="2332950" cy="17845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NRT : SID – ENPAR </a:t>
                      </a:r>
                      <a:r>
                        <a:rPr lang="en-US" sz="800" dirty="0" err="1"/>
                        <a:t>tx</a:t>
                      </a:r>
                      <a:r>
                        <a:rPr lang="en-US" sz="800" dirty="0"/>
                        <a:t> (NADP 1)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TETRA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ENPAR tx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157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157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337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337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7000/ATC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NRE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117.9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110.7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111.5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 110.9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16L(135’)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8202’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34R(141’)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(130’)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(139’)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accent1"/>
                          </a:solidFill>
                        </a:rPr>
                        <a:t>34R : CLB 220/10000, A4R21/22/23 220KTS </a:t>
                      </a:r>
                      <a:r>
                        <a:rPr lang="en-US" sz="800" b="1" dirty="0" err="1">
                          <a:solidFill>
                            <a:schemeClr val="accent1"/>
                          </a:solidFill>
                        </a:rPr>
                        <a:t>확인</a:t>
                      </a:r>
                      <a:endParaRPr sz="800" b="1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Verity ENPAR </a:t>
                      </a:r>
                      <a:r>
                        <a:rPr lang="en-US" sz="800" b="1" dirty="0" err="1">
                          <a:solidFill>
                            <a:schemeClr val="dk1"/>
                          </a:solidFill>
                        </a:rPr>
                        <a:t>tx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TETRA 12000A 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APU Start, TAXI RTE 1, 2, 3, 4 RWY </a:t>
                      </a:r>
                      <a:r>
                        <a:rPr lang="en-US" sz="800" dirty="0" err="1">
                          <a:solidFill>
                            <a:schemeClr val="dk1"/>
                          </a:solidFill>
                        </a:rPr>
                        <a:t>별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DEP RTE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65" name="Google Shape;265;p15"/>
          <p:cNvGraphicFramePr/>
          <p:nvPr>
            <p:extLst>
              <p:ext uri="{D42A27DB-BD31-4B8C-83A1-F6EECF244321}">
                <p14:modId xmlns:p14="http://schemas.microsoft.com/office/powerpoint/2010/main" val="1186535340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RJAA(NRT) 135ft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Tokyo 131.70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8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6" name="Google Shape;266;p15"/>
          <p:cNvSpPr/>
          <p:nvPr/>
        </p:nvSpPr>
        <p:spPr>
          <a:xfrm>
            <a:off x="1056807" y="152308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67" name="Google Shape;267;p15"/>
          <p:cNvGraphicFramePr/>
          <p:nvPr>
            <p:extLst>
              <p:ext uri="{D42A27DB-BD31-4B8C-83A1-F6EECF244321}">
                <p14:modId xmlns:p14="http://schemas.microsoft.com/office/powerpoint/2010/main" val="1148888527"/>
              </p:ext>
            </p:extLst>
          </p:nvPr>
        </p:nvGraphicFramePr>
        <p:xfrm>
          <a:off x="-3340" y="3734979"/>
          <a:ext cx="2336291" cy="17658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33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1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95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14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PEDLO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KALEK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GAYHA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PSN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lang="en-US" altLang="ko-Kore-KR"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dk1"/>
                          </a:solidFill>
                        </a:rPr>
                        <a:t>18 : KMH R283, R280</a:t>
                      </a:r>
                      <a:endParaRPr sz="800" b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only.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A818B51-4E75-DB6C-7F4F-45C15B12E01A}"/>
              </a:ext>
            </a:extLst>
          </p:cNvPr>
          <p:cNvSpPr txBox="1"/>
          <p:nvPr/>
        </p:nvSpPr>
        <p:spPr>
          <a:xfrm>
            <a:off x="-20938" y="2576930"/>
            <a:ext cx="1787669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120.5 – 133.45 – 133.02 – 133.8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133.15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125.37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125.5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E1BEC86-EB61-2C6E-4725-28DD72F20A4C}"/>
              </a:ext>
            </a:extLst>
          </p:cNvPr>
          <p:cNvSpPr/>
          <p:nvPr/>
        </p:nvSpPr>
        <p:spPr>
          <a:xfrm>
            <a:off x="1691269" y="32824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3" name="Google Shape;273;p16"/>
          <p:cNvGraphicFramePr/>
          <p:nvPr>
            <p:extLst>
              <p:ext uri="{D42A27DB-BD31-4B8C-83A1-F6EECF244321}">
                <p14:modId xmlns:p14="http://schemas.microsoft.com/office/powerpoint/2010/main" val="1356536962"/>
              </p:ext>
            </p:extLst>
          </p:nvPr>
        </p:nvGraphicFramePr>
        <p:xfrm>
          <a:off x="4410" y="3733731"/>
          <a:ext cx="2328514" cy="17658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83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4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15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KEVOX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GAYHA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>
                          <a:solidFill>
                            <a:srgbClr val="C00000"/>
                          </a:solidFill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lang="en-US" altLang="ko-Kore-KR"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dk1"/>
                          </a:solidFill>
                        </a:rPr>
                        <a:t>18 : KMH R283, R280</a:t>
                      </a:r>
                      <a:endParaRPr sz="800" b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only,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74" name="Google Shape;274;p16"/>
          <p:cNvGraphicFramePr/>
          <p:nvPr>
            <p:extLst>
              <p:ext uri="{D42A27DB-BD31-4B8C-83A1-F6EECF244321}">
                <p14:modId xmlns:p14="http://schemas.microsoft.com/office/powerpoint/2010/main" val="3202897303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75" name="Google Shape;275;p16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76" name="Google Shape;276;p16"/>
          <p:cNvGraphicFramePr/>
          <p:nvPr/>
        </p:nvGraphicFramePr>
        <p:xfrm>
          <a:off x="0" y="635155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C27D939-CB51-E64E-0947-44CC386E7BF5}"/>
              </a:ext>
            </a:extLst>
          </p:cNvPr>
          <p:cNvSpPr/>
          <p:nvPr/>
        </p:nvSpPr>
        <p:spPr>
          <a:xfrm>
            <a:off x="1691269" y="32824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2" name="Google Shape;282;p17"/>
          <p:cNvGraphicFramePr/>
          <p:nvPr>
            <p:extLst>
              <p:ext uri="{D42A27DB-BD31-4B8C-83A1-F6EECF244321}">
                <p14:modId xmlns:p14="http://schemas.microsoft.com/office/powerpoint/2010/main" val="1903812122"/>
              </p:ext>
            </p:extLst>
          </p:nvPr>
        </p:nvGraphicFramePr>
        <p:xfrm>
          <a:off x="6595" y="623810"/>
          <a:ext cx="2330925" cy="1620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 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KALOD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280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GIMHAE 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 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83" name="Google Shape;283;p17"/>
          <p:cNvGraphicFramePr/>
          <p:nvPr>
            <p:extLst>
              <p:ext uri="{D42A27DB-BD31-4B8C-83A1-F6EECF244321}">
                <p14:modId xmlns:p14="http://schemas.microsoft.com/office/powerpoint/2010/main" val="1095232075"/>
              </p:ext>
            </p:extLst>
          </p:nvPr>
        </p:nvGraphicFramePr>
        <p:xfrm>
          <a:off x="11589" y="3405726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84" name="Google Shape;284;p17"/>
          <p:cNvGraphicFramePr/>
          <p:nvPr>
            <p:extLst>
              <p:ext uri="{D42A27DB-BD31-4B8C-83A1-F6EECF244321}">
                <p14:modId xmlns:p14="http://schemas.microsoft.com/office/powerpoint/2010/main" val="883377872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Gimhae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85" name="Google Shape;285;p17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958BE50-008F-A4BC-3265-ECCD9DA59F2F}"/>
              </a:ext>
            </a:extLst>
          </p:cNvPr>
          <p:cNvSpPr/>
          <p:nvPr/>
        </p:nvSpPr>
        <p:spPr>
          <a:xfrm>
            <a:off x="1691269" y="306606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0" name="Google Shape;370;p27"/>
          <p:cNvGraphicFramePr/>
          <p:nvPr>
            <p:extLst>
              <p:ext uri="{D42A27DB-BD31-4B8C-83A1-F6EECF244321}">
                <p14:modId xmlns:p14="http://schemas.microsoft.com/office/powerpoint/2010/main" val="2206440829"/>
              </p:ext>
            </p:extLst>
          </p:nvPr>
        </p:nvGraphicFramePr>
        <p:xfrm>
          <a:off x="0" y="0"/>
          <a:ext cx="2328875" cy="3115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방송</a:t>
                      </a:r>
                      <a:endParaRPr sz="10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7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손님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여러분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안녕하십니까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?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기장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___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입니다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저희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대한항공을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이용해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주셔서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대단히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 (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국제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공항까지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비행시간은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시간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</a:t>
                      </a:r>
                      <a:r>
                        <a:rPr lang="ko-KR" alt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으로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예상됩니다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 중에는 항공기가 갑자기 흔들릴 수도 있으니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자리에 않아 계실 때에는 항상 좌석벨트를 매주시기 바랍니다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 여러분을 안전하게 모시기 위해 최선을 다하겠습니다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Good morning (afternoon /evening), ladies and gentlemen.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is captain </a:t>
                      </a:r>
                      <a:r>
                        <a:rPr lang="en-US" sz="900" b="1" u="sng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last name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speaking.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aboard Korean Air.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flight is bound for ___(international) airport</a:t>
                      </a:r>
                      <a:r>
                        <a:rPr lang="ko-KR" alt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and our flight time is ___ hours(s) and minutes.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 your safety, keep your seatbelts fastened while you are seated.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Thank you for choosing </a:t>
                      </a:r>
                      <a:r>
                        <a:rPr lang="en-US" sz="9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Koreanair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Please enjoy the flight. </a:t>
                      </a:r>
                      <a:endParaRPr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71" name="Google Shape;371;p27"/>
          <p:cNvGraphicFramePr/>
          <p:nvPr>
            <p:extLst>
              <p:ext uri="{D42A27DB-BD31-4B8C-83A1-F6EECF244321}">
                <p14:modId xmlns:p14="http://schemas.microsoft.com/office/powerpoint/2010/main" val="1773103442"/>
              </p:ext>
            </p:extLst>
          </p:nvPr>
        </p:nvGraphicFramePr>
        <p:xfrm>
          <a:off x="0" y="3125020"/>
          <a:ext cx="2328865" cy="2091089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07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5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00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24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/>
                        <a:t>RKSS</a:t>
                      </a:r>
                      <a:endParaRPr sz="800" b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/>
                        <a:t>서울/김포국제</a:t>
                      </a:r>
                      <a:endParaRPr b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ZSSS</a:t>
                      </a: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>
                          <a:solidFill>
                            <a:srgbClr val="00B050"/>
                          </a:solidFill>
                        </a:rPr>
                        <a:t>상하이</a:t>
                      </a:r>
                      <a:r>
                        <a:rPr lang="en-US" altLang="ko-KR" sz="8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800" b="0" dirty="0" err="1">
                          <a:solidFill>
                            <a:srgbClr val="00B050"/>
                          </a:solidFill>
                        </a:rPr>
                        <a:t>홍차오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RKSI</a:t>
                      </a:r>
                      <a:endParaRPr sz="8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서울/인천국제</a:t>
                      </a:r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ZSNJ</a:t>
                      </a: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>
                          <a:solidFill>
                            <a:srgbClr val="00B050"/>
                          </a:solidFill>
                        </a:rPr>
                        <a:t>난징</a:t>
                      </a:r>
                      <a:r>
                        <a:rPr lang="en-US" altLang="ko-KR" sz="8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800" b="0" dirty="0" err="1">
                          <a:solidFill>
                            <a:srgbClr val="00B050"/>
                          </a:solidFill>
                        </a:rPr>
                        <a:t>루커우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RKPC</a:t>
                      </a:r>
                      <a:endParaRPr sz="8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제주국제</a:t>
                      </a:r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ZSQD</a:t>
                      </a: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>
                          <a:solidFill>
                            <a:srgbClr val="00B050"/>
                          </a:solidFill>
                        </a:rPr>
                        <a:t>칭다오</a:t>
                      </a:r>
                      <a:r>
                        <a:rPr lang="en-US" altLang="ko-KR" sz="8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800" b="0" dirty="0" err="1">
                          <a:solidFill>
                            <a:srgbClr val="00B050"/>
                          </a:solidFill>
                        </a:rPr>
                        <a:t>자오동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RKPK</a:t>
                      </a:r>
                      <a:endParaRPr sz="8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부산/김해국제</a:t>
                      </a:r>
                      <a:endParaRPr sz="8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ZBAA</a:t>
                      </a: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b="0" dirty="0">
                          <a:solidFill>
                            <a:srgbClr val="00B050"/>
                          </a:solidFill>
                        </a:rPr>
                        <a:t>베이징</a:t>
                      </a:r>
                      <a:r>
                        <a:rPr lang="en-US" altLang="ko-KR" sz="7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700" b="0" dirty="0" err="1">
                          <a:solidFill>
                            <a:srgbClr val="00B050"/>
                          </a:solidFill>
                        </a:rPr>
                        <a:t>소우뚜</a:t>
                      </a:r>
                      <a:r>
                        <a:rPr lang="en-US" altLang="ko-KR" sz="700" b="0" dirty="0">
                          <a:solidFill>
                            <a:srgbClr val="00B050"/>
                          </a:solidFill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rgbClr val="00B050"/>
                          </a:solidFill>
                        </a:rPr>
                        <a:t>캐피털</a:t>
                      </a:r>
                      <a:r>
                        <a:rPr lang="en-US" altLang="ko-KR" sz="700" b="0" dirty="0">
                          <a:solidFill>
                            <a:srgbClr val="00B050"/>
                          </a:solidFill>
                        </a:rPr>
                        <a:t>)</a:t>
                      </a:r>
                      <a:endParaRPr sz="7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RKTU</a:t>
                      </a:r>
                      <a:endParaRPr sz="8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청주국제</a:t>
                      </a:r>
                      <a:endParaRPr sz="8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ZYTX</a:t>
                      </a: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>
                          <a:solidFill>
                            <a:srgbClr val="00B050"/>
                          </a:solidFill>
                        </a:rPr>
                        <a:t>선양</a:t>
                      </a:r>
                      <a:r>
                        <a:rPr lang="en-US" altLang="ko-KR" sz="8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800" b="0" dirty="0" err="1">
                          <a:solidFill>
                            <a:srgbClr val="00B050"/>
                          </a:solidFill>
                        </a:rPr>
                        <a:t>탸오쎈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RKJJ</a:t>
                      </a:r>
                      <a:endParaRPr sz="8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광주</a:t>
                      </a:r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ZSPD</a:t>
                      </a: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>
                          <a:solidFill>
                            <a:srgbClr val="00B050"/>
                          </a:solidFill>
                        </a:rPr>
                        <a:t>상하이</a:t>
                      </a:r>
                      <a:r>
                        <a:rPr lang="en-US" altLang="ko-KR" sz="8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800" b="0" dirty="0" err="1">
                          <a:solidFill>
                            <a:srgbClr val="00B050"/>
                          </a:solidFill>
                        </a:rPr>
                        <a:t>푸동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RKTN</a:t>
                      </a:r>
                      <a:endParaRPr sz="8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대구국제</a:t>
                      </a:r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ZYYJ</a:t>
                      </a: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>
                          <a:solidFill>
                            <a:srgbClr val="00B050"/>
                          </a:solidFill>
                        </a:rPr>
                        <a:t>옌지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RJBB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 err="1">
                          <a:solidFill>
                            <a:srgbClr val="0070C0"/>
                          </a:solidFill>
                        </a:rPr>
                        <a:t>오사카</a:t>
                      </a: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en-US" sz="800" b="0" dirty="0" err="1">
                          <a:solidFill>
                            <a:srgbClr val="0070C0"/>
                          </a:solidFill>
                        </a:rPr>
                        <a:t>간사이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ZSHC</a:t>
                      </a: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 err="1">
                          <a:solidFill>
                            <a:srgbClr val="00B050"/>
                          </a:solidFill>
                        </a:rPr>
                        <a:t>황저우</a:t>
                      </a:r>
                      <a:r>
                        <a:rPr lang="en-US" altLang="ko-KR" sz="8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800" b="0" dirty="0">
                          <a:solidFill>
                            <a:srgbClr val="00B050"/>
                          </a:solidFill>
                        </a:rPr>
                        <a:t>샤오산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RJTT</a:t>
                      </a:r>
                      <a:endParaRPr sz="80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 err="1">
                          <a:solidFill>
                            <a:srgbClr val="0070C0"/>
                          </a:solidFill>
                        </a:rPr>
                        <a:t>도쿄</a:t>
                      </a: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en-US" sz="800" b="0" dirty="0" err="1">
                          <a:solidFill>
                            <a:srgbClr val="0070C0"/>
                          </a:solidFill>
                        </a:rPr>
                        <a:t>하네다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AA47F5"/>
                          </a:solidFill>
                        </a:rPr>
                        <a:t>VVCR</a:t>
                      </a:r>
                      <a:endParaRPr sz="80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 err="1">
                          <a:solidFill>
                            <a:srgbClr val="AA47F5"/>
                          </a:solidFill>
                        </a:rPr>
                        <a:t>나짱</a:t>
                      </a:r>
                      <a:r>
                        <a:rPr lang="en-US" altLang="ko-KR" sz="800" b="0" dirty="0">
                          <a:solidFill>
                            <a:srgbClr val="AA47F5"/>
                          </a:solidFill>
                        </a:rPr>
                        <a:t>/</a:t>
                      </a:r>
                      <a:r>
                        <a:rPr lang="ko-KR" altLang="en-US" sz="800" b="0" dirty="0" err="1">
                          <a:solidFill>
                            <a:srgbClr val="AA47F5"/>
                          </a:solidFill>
                        </a:rPr>
                        <a:t>깜라인</a:t>
                      </a:r>
                      <a:endParaRPr sz="800" b="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88143320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RJAA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 err="1">
                          <a:solidFill>
                            <a:srgbClr val="0070C0"/>
                          </a:solidFill>
                        </a:rPr>
                        <a:t>도쿄</a:t>
                      </a: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en-US" sz="800" b="0" dirty="0" err="1">
                          <a:solidFill>
                            <a:srgbClr val="0070C0"/>
                          </a:solidFill>
                        </a:rPr>
                        <a:t>나리타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AA47F5"/>
                          </a:solidFill>
                        </a:rPr>
                        <a:t>VVTS</a:t>
                      </a:r>
                      <a:endParaRPr sz="80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>
                          <a:solidFill>
                            <a:srgbClr val="AA47F5"/>
                          </a:solidFill>
                        </a:rPr>
                        <a:t>호찌민</a:t>
                      </a:r>
                      <a:r>
                        <a:rPr lang="en-US" altLang="ko-KR" sz="800" b="0" dirty="0">
                          <a:solidFill>
                            <a:srgbClr val="AA47F5"/>
                          </a:solidFill>
                        </a:rPr>
                        <a:t>/</a:t>
                      </a:r>
                      <a:r>
                        <a:rPr lang="ko-KR" altLang="en-US" sz="800" b="0" dirty="0" err="1">
                          <a:solidFill>
                            <a:srgbClr val="AA47F5"/>
                          </a:solidFill>
                        </a:rPr>
                        <a:t>탄소넛</a:t>
                      </a:r>
                      <a:endParaRPr sz="800" b="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75921985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RJCC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0" dirty="0" err="1">
                          <a:solidFill>
                            <a:srgbClr val="0070C0"/>
                          </a:solidFill>
                        </a:rPr>
                        <a:t>삿포로</a:t>
                      </a:r>
                      <a:r>
                        <a:rPr lang="en-US" sz="7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en-US" sz="700" b="0" dirty="0" err="1">
                          <a:solidFill>
                            <a:srgbClr val="0070C0"/>
                          </a:solidFill>
                        </a:rPr>
                        <a:t>신</a:t>
                      </a:r>
                      <a:r>
                        <a:rPr lang="en-US" sz="700" b="0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sz="700" b="0" dirty="0" err="1">
                          <a:solidFill>
                            <a:srgbClr val="0070C0"/>
                          </a:solidFill>
                        </a:rPr>
                        <a:t>뉴</a:t>
                      </a:r>
                      <a:r>
                        <a:rPr lang="en-US" sz="700" b="0" dirty="0">
                          <a:solidFill>
                            <a:srgbClr val="0070C0"/>
                          </a:solidFill>
                        </a:rPr>
                        <a:t>) </a:t>
                      </a:r>
                      <a:r>
                        <a:rPr lang="en-US" sz="700" b="0" dirty="0" err="1">
                          <a:solidFill>
                            <a:srgbClr val="0070C0"/>
                          </a:solidFill>
                        </a:rPr>
                        <a:t>치토세</a:t>
                      </a:r>
                      <a:endParaRPr sz="7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51862034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RJGG</a:t>
                      </a:r>
                      <a:endParaRPr sz="80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b="0" dirty="0">
                          <a:solidFill>
                            <a:srgbClr val="0070C0"/>
                          </a:solidFill>
                        </a:rPr>
                        <a:t>나고야</a:t>
                      </a:r>
                      <a:r>
                        <a:rPr lang="en-US" altLang="ko-KR" sz="7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ko-KR" altLang="en-US" sz="700" b="0" dirty="0">
                          <a:solidFill>
                            <a:srgbClr val="0070C0"/>
                          </a:solidFill>
                        </a:rPr>
                        <a:t>주부</a:t>
                      </a:r>
                      <a:r>
                        <a:rPr lang="en-US" altLang="ko-KR" sz="700" b="0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ko-KR" altLang="en-US" sz="700" b="0" dirty="0" err="1">
                          <a:solidFill>
                            <a:srgbClr val="0070C0"/>
                          </a:solidFill>
                        </a:rPr>
                        <a:t>센트레아</a:t>
                      </a:r>
                      <a:r>
                        <a:rPr lang="en-US" altLang="ko-KR" sz="700" b="0" dirty="0">
                          <a:solidFill>
                            <a:srgbClr val="0070C0"/>
                          </a:solidFill>
                        </a:rPr>
                        <a:t>)</a:t>
                      </a:r>
                      <a:endParaRPr sz="7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16662300"/>
                  </a:ext>
                </a:extLst>
              </a:tr>
              <a:tr h="1608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2924141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54BE12C-20D3-D21D-7388-B79C76711DD9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2AD511-3D77-5056-7372-44C616778F18}"/>
              </a:ext>
            </a:extLst>
          </p:cNvPr>
          <p:cNvSpPr txBox="1"/>
          <p:nvPr/>
        </p:nvSpPr>
        <p:spPr>
          <a:xfrm>
            <a:off x="1584960" y="5229777"/>
            <a:ext cx="7228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800" b="1" dirty="0">
                <a:solidFill>
                  <a:srgbClr val="FF0000"/>
                </a:solidFill>
              </a:rPr>
              <a:t>도착</a:t>
            </a:r>
            <a:r>
              <a:rPr kumimoji="1" lang="ko-KR" altLang="en-US" sz="800" b="1" dirty="0">
                <a:solidFill>
                  <a:srgbClr val="FF0000"/>
                </a:solidFill>
              </a:rPr>
              <a:t> 방송 </a:t>
            </a:r>
            <a:r>
              <a:rPr kumimoji="1" lang="en-US" altLang="ko-KR" sz="800" b="1" dirty="0">
                <a:solidFill>
                  <a:srgbClr val="FF0000"/>
                </a:solidFill>
              </a:rPr>
              <a:t>Next Page</a:t>
            </a:r>
            <a:endParaRPr kumimoji="1" lang="ko-Kore-KR" altLang="en-US" sz="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756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Parallel TWY 10KTS 이상(R17 MAX 15kts)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/>
        </p:nvGraphicFramePr>
        <p:xfrm>
          <a:off x="4472" y="3705686"/>
          <a:ext cx="2331400" cy="1831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85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KIX : STAR (SAEKI 170, RANDY 150)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B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BERRY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 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0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A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ALLAN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 06R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C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MAYAH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8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06L(15’)    13123’    24R(23’)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68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06R(5’)      11483’     24L(12’)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06L : B8(5160’), B6(6751’), 24R : B7(5318’), B9(6751’)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06R : A7(5137’), A6(6938’), 24L : A8(5269’), A9(6976’)</a:t>
                      </a: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RWY06 : After 2500ft L/G DN, After 1500ft L/D FLAP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TAXI RTE 1, 2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2001563077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RJBB(KIX) 17ft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KIX 130.95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192214"/>
            <a:ext cx="1851789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134.17 -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133.8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KIX RDR 120.85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KIX APP 120.25 </a:t>
            </a: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76B5BBA-5B1A-B392-1384-0050C9A5E5B1}"/>
              </a:ext>
            </a:extLst>
          </p:cNvPr>
          <p:cNvSpPr/>
          <p:nvPr/>
        </p:nvSpPr>
        <p:spPr>
          <a:xfrm>
            <a:off x="1691269" y="337318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0" name="Google Shape;300;p19"/>
          <p:cNvGraphicFramePr/>
          <p:nvPr>
            <p:extLst>
              <p:ext uri="{D42A27DB-BD31-4B8C-83A1-F6EECF244321}">
                <p14:modId xmlns:p14="http://schemas.microsoft.com/office/powerpoint/2010/main" val="4087914564"/>
              </p:ext>
            </p:extLst>
          </p:nvPr>
        </p:nvGraphicFramePr>
        <p:xfrm>
          <a:off x="0" y="611908"/>
          <a:ext cx="233295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KIX : SID – SOUJA tx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HELEN 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- SOUJA tx</a:t>
                      </a:r>
                      <a:endParaRPr sz="800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058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058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(9000)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058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238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238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(9000)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238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KIE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111.6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108.7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24L 110.7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24R 108.5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06L(15’)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06R (5’)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24L (12’)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Start, TAXI RTE 1, 2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01" name="Google Shape;301;p19"/>
          <p:cNvGraphicFramePr/>
          <p:nvPr>
            <p:extLst>
              <p:ext uri="{D42A27DB-BD31-4B8C-83A1-F6EECF244321}">
                <p14:modId xmlns:p14="http://schemas.microsoft.com/office/powerpoint/2010/main" val="2665713310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RJBB(KIX) 17ft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KIX 130.95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2" name="Google Shape;302;p19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03" name="Google Shape;303;p19"/>
          <p:cNvGraphicFramePr/>
          <p:nvPr>
            <p:extLst>
              <p:ext uri="{D42A27DB-BD31-4B8C-83A1-F6EECF244321}">
                <p14:modId xmlns:p14="http://schemas.microsoft.com/office/powerpoint/2010/main" val="2245363245"/>
              </p:ext>
            </p:extLst>
          </p:nvPr>
        </p:nvGraphicFramePr>
        <p:xfrm>
          <a:off x="-5861" y="3410462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81FD245-E43C-5EBF-6DC5-C4C9F9774FB6}"/>
              </a:ext>
            </a:extLst>
          </p:cNvPr>
          <p:cNvSpPr txBox="1"/>
          <p:nvPr/>
        </p:nvSpPr>
        <p:spPr>
          <a:xfrm>
            <a:off x="-20938" y="2566981"/>
            <a:ext cx="1002197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119.2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132.7 – 133.8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6E7C1CA-2A92-7975-69AA-56021EAF4615}"/>
              </a:ext>
            </a:extLst>
          </p:cNvPr>
          <p:cNvSpPr/>
          <p:nvPr/>
        </p:nvSpPr>
        <p:spPr>
          <a:xfrm>
            <a:off x="1691269" y="30381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9" name="Google Shape;309;p20"/>
          <p:cNvGraphicFramePr/>
          <p:nvPr>
            <p:extLst>
              <p:ext uri="{D42A27DB-BD31-4B8C-83A1-F6EECF244321}">
                <p14:modId xmlns:p14="http://schemas.microsoft.com/office/powerpoint/2010/main" val="3518647282"/>
              </p:ext>
            </p:extLst>
          </p:nvPr>
        </p:nvGraphicFramePr>
        <p:xfrm>
          <a:off x="0" y="565414"/>
          <a:ext cx="2332925" cy="2496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33L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34L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34R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10" name="Google Shape;310;p20"/>
          <p:cNvGraphicFramePr/>
          <p:nvPr>
            <p:extLst>
              <p:ext uri="{D42A27DB-BD31-4B8C-83A1-F6EECF244321}">
                <p14:modId xmlns:p14="http://schemas.microsoft.com/office/powerpoint/2010/main" val="2069230007"/>
              </p:ext>
            </p:extLst>
          </p:nvPr>
        </p:nvGraphicFramePr>
        <p:xfrm>
          <a:off x="1596" y="3416428"/>
          <a:ext cx="2331400" cy="21804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67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NRT : HAKKA 330,YAGAN 240,LIVET 210,SWAMP 150</a:t>
                      </a:r>
                      <a:endParaRPr sz="800" dirty="0"/>
                    </a:p>
                  </a:txBody>
                  <a:tcPr marL="36000" marR="36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SWAMP E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(SWAMP T)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ELGAR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(TYLER)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34L/R(Z)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SWAMP G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(SWAMP N)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GEMIN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(NORMA)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32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16L(135’)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8202’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34R(141’)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32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16R(130’)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34L(139’)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4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accent1"/>
                          </a:solidFill>
                        </a:rPr>
                        <a:t>16L : ITM 4 / 34R : ITJ 14, 4 (DME)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accent1"/>
                          </a:solidFill>
                        </a:rPr>
                        <a:t>16R : IKF 4 / 34L : IYQ 12, 4 (DME)</a:t>
                      </a:r>
                      <a:endParaRPr sz="800" b="0">
                        <a:solidFill>
                          <a:schemeClr val="accent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24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16L : B6(6433’), B7(7017’), 34R : B4(5849’), B2(6778’)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16R : A6(6076’), A7(7624’), 34L : A5(6167’), A4(7641’)</a:t>
                      </a: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43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L/D DOWN before 14/12 DME, L/D FLAP 4 DME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Arrival Taxi RTE in Jeppesen (No Numbering)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311" name="Google Shape;311;p20"/>
          <p:cNvGraphicFramePr/>
          <p:nvPr>
            <p:extLst>
              <p:ext uri="{D42A27DB-BD31-4B8C-83A1-F6EECF244321}">
                <p14:modId xmlns:p14="http://schemas.microsoft.com/office/powerpoint/2010/main" val="2356614443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RJAA(NRT) 135ft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Tokyo 131.70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12" name="Google Shape;312;p20"/>
          <p:cNvSpPr/>
          <p:nvPr/>
        </p:nvSpPr>
        <p:spPr>
          <a:xfrm>
            <a:off x="1056807" y="167137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348A56-DF69-97BA-6C0C-39EEA383FCDD}"/>
              </a:ext>
            </a:extLst>
          </p:cNvPr>
          <p:cNvSpPr txBox="1"/>
          <p:nvPr/>
        </p:nvSpPr>
        <p:spPr>
          <a:xfrm>
            <a:off x="-91698" y="3094015"/>
            <a:ext cx="2063385" cy="281991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134.17 - 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24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15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13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.02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124.1-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128.2 – TKO APP 124.4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-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120.2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endParaRPr kumimoji="1" lang="ko-Kore-KR" altLang="en-US" sz="6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93A2993-5CBF-DC86-A200-18CE4FEA8400}"/>
              </a:ext>
            </a:extLst>
          </p:cNvPr>
          <p:cNvSpPr/>
          <p:nvPr/>
        </p:nvSpPr>
        <p:spPr>
          <a:xfrm>
            <a:off x="1691269" y="31777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8" name="Google Shape;318;p21"/>
          <p:cNvGraphicFramePr/>
          <p:nvPr>
            <p:extLst>
              <p:ext uri="{D42A27DB-BD31-4B8C-83A1-F6EECF244321}">
                <p14:modId xmlns:p14="http://schemas.microsoft.com/office/powerpoint/2010/main" val="3209609890"/>
              </p:ext>
            </p:extLst>
          </p:nvPr>
        </p:nvGraphicFramePr>
        <p:xfrm>
          <a:off x="0" y="611908"/>
          <a:ext cx="2332950" cy="17845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NRT : SID – ENPAR </a:t>
                      </a:r>
                      <a:r>
                        <a:rPr lang="en-US" sz="800" dirty="0" err="1"/>
                        <a:t>tx</a:t>
                      </a:r>
                      <a:r>
                        <a:rPr lang="en-US" sz="800" dirty="0"/>
                        <a:t> (NADP 1)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TETRA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ENPAR tx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157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157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337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337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7000/ATC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NRE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117.9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110.7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111.5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 110.9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16L(135’)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8202’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34R(141’)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(130’)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(139’)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accent1"/>
                          </a:solidFill>
                        </a:rPr>
                        <a:t>34R : CLB 220/10000, A4R21/22/23 220KTS </a:t>
                      </a:r>
                      <a:r>
                        <a:rPr lang="en-US" sz="800" b="1" dirty="0" err="1">
                          <a:solidFill>
                            <a:schemeClr val="accent1"/>
                          </a:solidFill>
                        </a:rPr>
                        <a:t>확인</a:t>
                      </a:r>
                      <a:endParaRPr sz="800" b="1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Verity ENPAR </a:t>
                      </a:r>
                      <a:r>
                        <a:rPr lang="en-US" sz="800" b="1" dirty="0" err="1">
                          <a:solidFill>
                            <a:schemeClr val="dk1"/>
                          </a:solidFill>
                        </a:rPr>
                        <a:t>tx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TETRA 12000A 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APU Start, TAXI RTE 1, 2, 3, 4 RWY </a:t>
                      </a:r>
                      <a:r>
                        <a:rPr lang="en-US" sz="800" dirty="0" err="1">
                          <a:solidFill>
                            <a:schemeClr val="dk1"/>
                          </a:solidFill>
                        </a:rPr>
                        <a:t>별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DEP RTE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19" name="Google Shape;319;p21"/>
          <p:cNvGraphicFramePr/>
          <p:nvPr>
            <p:extLst>
              <p:ext uri="{D42A27DB-BD31-4B8C-83A1-F6EECF244321}">
                <p14:modId xmlns:p14="http://schemas.microsoft.com/office/powerpoint/2010/main" val="4080146118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RJAA(NRT) 135ft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Tokyo 131.70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20" name="Google Shape;320;p21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21" name="Google Shape;321;p21"/>
          <p:cNvGraphicFramePr/>
          <p:nvPr>
            <p:extLst>
              <p:ext uri="{D42A27DB-BD31-4B8C-83A1-F6EECF244321}">
                <p14:modId xmlns:p14="http://schemas.microsoft.com/office/powerpoint/2010/main" val="3534321627"/>
              </p:ext>
            </p:extLst>
          </p:nvPr>
        </p:nvGraphicFramePr>
        <p:xfrm>
          <a:off x="-5861" y="3405667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305CE87-CB2D-B9F1-7BCB-D3D6DE9B003F}"/>
              </a:ext>
            </a:extLst>
          </p:cNvPr>
          <p:cNvSpPr txBox="1"/>
          <p:nvPr/>
        </p:nvSpPr>
        <p:spPr>
          <a:xfrm>
            <a:off x="-20938" y="2566981"/>
            <a:ext cx="1787669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120.5 – 133.45 – 133.02 – 133.8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373A02F-7727-C875-1003-7DFA6599E675}"/>
              </a:ext>
            </a:extLst>
          </p:cNvPr>
          <p:cNvSpPr/>
          <p:nvPr/>
        </p:nvSpPr>
        <p:spPr>
          <a:xfrm>
            <a:off x="1691269" y="303116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7" name="Google Shape;327;p22"/>
          <p:cNvGraphicFramePr/>
          <p:nvPr/>
        </p:nvGraphicFramePr>
        <p:xfrm>
          <a:off x="0" y="565414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Parallel TWY 10KTS 이상(R17 MAX 15kts)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28" name="Google Shape;328;p22"/>
          <p:cNvGraphicFramePr/>
          <p:nvPr/>
        </p:nvGraphicFramePr>
        <p:xfrm>
          <a:off x="1596" y="3632328"/>
          <a:ext cx="2331375" cy="1914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61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67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CTS : STAR (19R for CAT III)</a:t>
                      </a:r>
                      <a:endParaRPr sz="800"/>
                    </a:p>
                  </a:txBody>
                  <a:tcPr marL="36000" marR="36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01R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YOTEI SOUTH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(YUKII WEST)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YOTEI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not YOSEI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Y/Z 01R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19L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NAVER(170)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YUNEY SOUTH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(KAORY A)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KAORY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YUNEY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(KAORY)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19L</a:t>
                      </a:r>
                      <a:endParaRPr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01R(57’)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01L(62’)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9843’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19L(77’)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19R(82’)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24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01R : B4(5278’), B3(7047’), 19L : B8(5177’), B9(7119’)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01L : A5(5538’), A4(6961’), 19R : A7(5390’), A8(6873’)</a:t>
                      </a: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43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Do not Cross 01L/19R After L/D (No TWY)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TAXI to Gate Via D(J) or G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29" name="Google Shape;329;p22"/>
          <p:cNvGraphicFramePr/>
          <p:nvPr>
            <p:extLst>
              <p:ext uri="{D42A27DB-BD31-4B8C-83A1-F6EECF244321}">
                <p14:modId xmlns:p14="http://schemas.microsoft.com/office/powerpoint/2010/main" val="3315412402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RJCC(CTS) 70ft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Chitose </a:t>
                      </a:r>
                      <a:r>
                        <a:rPr lang="en-US" sz="900" dirty="0" err="1"/>
                        <a:t>Oper</a:t>
                      </a:r>
                      <a:r>
                        <a:rPr lang="en-US" sz="900" dirty="0"/>
                        <a:t> 132.05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30" name="Google Shape;330;p22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CAF811-B5E1-B49C-3619-B63357E59B85}"/>
              </a:ext>
            </a:extLst>
          </p:cNvPr>
          <p:cNvSpPr txBox="1"/>
          <p:nvPr/>
        </p:nvSpPr>
        <p:spPr>
          <a:xfrm>
            <a:off x="-41878" y="3155242"/>
            <a:ext cx="2367956" cy="466657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134.17 - 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24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15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133.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02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132.3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SPR 133.3 -119.3</a:t>
            </a:r>
          </a:p>
          <a:p>
            <a:pPr>
              <a:lnSpc>
                <a:spcPct val="150000"/>
              </a:lnSpc>
            </a:pP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CTS APP 120.1</a:t>
            </a:r>
            <a:endParaRPr kumimoji="1" lang="ko-Kore-KR" altLang="en-US" sz="6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B92968E-2D41-D3CF-32D4-5122005C8B18}"/>
              </a:ext>
            </a:extLst>
          </p:cNvPr>
          <p:cNvSpPr/>
          <p:nvPr/>
        </p:nvSpPr>
        <p:spPr>
          <a:xfrm>
            <a:off x="1691269" y="33173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6" name="Google Shape;336;p23"/>
          <p:cNvGraphicFramePr/>
          <p:nvPr/>
        </p:nvGraphicFramePr>
        <p:xfrm>
          <a:off x="0" y="611908"/>
          <a:ext cx="2332950" cy="1598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CTS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DALBI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SUVIT x SOSHU x</a:t>
                      </a:r>
                      <a:endParaRPr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002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002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002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CHE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116.9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01R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110.75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19L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01L 110.9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19R 111.5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01R(57’)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01L(62’)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9843’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19L(77’)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19R(82’)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accent1"/>
                          </a:solidFill>
                        </a:rPr>
                        <a:t>APU, Deicing at the Gate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R/H turn DCT to HWE -&gt; Confirm R/H Turn ND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37" name="Google Shape;337;p23"/>
          <p:cNvGraphicFramePr/>
          <p:nvPr>
            <p:extLst>
              <p:ext uri="{D42A27DB-BD31-4B8C-83A1-F6EECF244321}">
                <p14:modId xmlns:p14="http://schemas.microsoft.com/office/powerpoint/2010/main" val="4238400685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RJCC(CTS) 70ft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Chitose Oper 132.05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FF0000"/>
                          </a:solidFill>
                        </a:rPr>
                        <a:t>NO DCL -5분</a:t>
                      </a:r>
                      <a:endParaRPr sz="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38" name="Google Shape;338;p23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39" name="Google Shape;339;p23"/>
          <p:cNvGraphicFramePr/>
          <p:nvPr>
            <p:extLst>
              <p:ext uri="{D42A27DB-BD31-4B8C-83A1-F6EECF244321}">
                <p14:modId xmlns:p14="http://schemas.microsoft.com/office/powerpoint/2010/main" val="1453061728"/>
              </p:ext>
            </p:extLst>
          </p:nvPr>
        </p:nvGraphicFramePr>
        <p:xfrm>
          <a:off x="-5861" y="3398687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 dirty="0"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F15FB2D-E42F-675C-3FFB-9ECEC0B206B8}"/>
              </a:ext>
            </a:extLst>
          </p:cNvPr>
          <p:cNvSpPr txBox="1"/>
          <p:nvPr/>
        </p:nvSpPr>
        <p:spPr>
          <a:xfrm>
            <a:off x="-20938" y="2252876"/>
            <a:ext cx="1939955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SPR 119.3 – TKO 132.3 – 132.45 – 133.8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78B8BD7-34B7-23C5-E7F5-437B0C8DD7B4}"/>
              </a:ext>
            </a:extLst>
          </p:cNvPr>
          <p:cNvSpPr/>
          <p:nvPr/>
        </p:nvSpPr>
        <p:spPr>
          <a:xfrm>
            <a:off x="1691269" y="3087005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5" name="Google Shape;345;p24"/>
          <p:cNvGraphicFramePr/>
          <p:nvPr>
            <p:extLst>
              <p:ext uri="{D42A27DB-BD31-4B8C-83A1-F6EECF244321}">
                <p14:modId xmlns:p14="http://schemas.microsoft.com/office/powerpoint/2010/main" val="1114258124"/>
              </p:ext>
            </p:extLst>
          </p:nvPr>
        </p:nvGraphicFramePr>
        <p:xfrm>
          <a:off x="0" y="565414"/>
          <a:ext cx="2332925" cy="2525268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92506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95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49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49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49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8349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33L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8349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4956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4958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4958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4958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46" name="Google Shape;346;p24"/>
          <p:cNvGraphicFramePr/>
          <p:nvPr/>
        </p:nvGraphicFramePr>
        <p:xfrm>
          <a:off x="1596" y="3473578"/>
          <a:ext cx="2331350" cy="20653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0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4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HND :  SPENS 220 (Primary STAR, APP)</a:t>
                      </a:r>
                      <a:endParaRPr sz="800"/>
                    </a:p>
                  </a:txBody>
                  <a:tcPr marL="36000" marR="36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OSHIMA xK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KAIHO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X</a:t>
                      </a: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OSHIMA xB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BACON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LDA W(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RNVW 22</a:t>
                      </a:r>
                      <a:r>
                        <a:rPr lang="en-US" sz="800" b="1"/>
                        <a:t>)</a:t>
                      </a: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OSHIMA 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NATTY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RNP (</a:t>
                      </a:r>
                      <a:r>
                        <a:rPr lang="en-US" sz="800" b="1" i="0" u="none" strike="noStrike" cap="none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R16RT</a:t>
                      </a: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sz="458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23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-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DANON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LDA W(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RNVW 23</a:t>
                      </a:r>
                      <a:r>
                        <a:rPr lang="en-US" sz="800" b="1"/>
                        <a:t>)</a:t>
                      </a: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34L(18’) 9843’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16R(77’) 8268’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34R(21’) 9843’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16L(19’) 9744’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22(35’) 8202’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23(55’) 8202’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88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34L : L12(6515’), L13(7165’), 22 : B4(6207’), B3(6830’)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16R : L5(5147’), L3(6361’), 23 : 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D5(5072’), D3(6391’)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dirty="0"/>
                        <a:t>180kts, 160kts limit APP Chart, GND Freq </a:t>
                      </a:r>
                      <a:r>
                        <a:rPr lang="en-US" sz="700" dirty="0" err="1"/>
                        <a:t>차트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있음</a:t>
                      </a:r>
                      <a:endParaRPr sz="7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347" name="Google Shape;347;p24"/>
          <p:cNvGraphicFramePr/>
          <p:nvPr>
            <p:extLst>
              <p:ext uri="{D42A27DB-BD31-4B8C-83A1-F6EECF244321}">
                <p14:modId xmlns:p14="http://schemas.microsoft.com/office/powerpoint/2010/main" val="134299945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RJTT(HND) 21ft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Delta </a:t>
                      </a:r>
                      <a:r>
                        <a:rPr lang="en-US" sz="900" dirty="0" err="1"/>
                        <a:t>Oper</a:t>
                      </a:r>
                      <a:r>
                        <a:rPr lang="en-US" sz="900" dirty="0"/>
                        <a:t> 132.075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48" name="Google Shape;348;p24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C63946-A7CD-77E9-F5B8-CBBDBDCC5ADA}"/>
              </a:ext>
            </a:extLst>
          </p:cNvPr>
          <p:cNvSpPr txBox="1"/>
          <p:nvPr/>
        </p:nvSpPr>
        <p:spPr>
          <a:xfrm>
            <a:off x="-41878" y="3028026"/>
            <a:ext cx="2257349" cy="466657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134.17 - 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133.8 – 133.55 – 123.9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133.35</a:t>
            </a:r>
          </a:p>
          <a:p>
            <a:pPr>
              <a:lnSpc>
                <a:spcPct val="150000"/>
              </a:lnSpc>
            </a:pP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APP 119.1 – 119.65</a:t>
            </a:r>
            <a:endParaRPr kumimoji="1" lang="ko-Kore-KR" altLang="en-US" sz="6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01F03F0-E4E0-F5DF-07B3-D325BEB6E3F8}"/>
              </a:ext>
            </a:extLst>
          </p:cNvPr>
          <p:cNvSpPr/>
          <p:nvPr/>
        </p:nvSpPr>
        <p:spPr>
          <a:xfrm>
            <a:off x="1691269" y="319170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11E119-4026-CE0D-8F48-49BFB4C46FBA}"/>
              </a:ext>
            </a:extLst>
          </p:cNvPr>
          <p:cNvSpPr txBox="1"/>
          <p:nvPr/>
        </p:nvSpPr>
        <p:spPr>
          <a:xfrm>
            <a:off x="642173" y="2553021"/>
            <a:ext cx="1787669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120.8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120.5 – 132.45 – 133.02 – 133.8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354" name="Google Shape;354;p25"/>
          <p:cNvGraphicFramePr/>
          <p:nvPr/>
        </p:nvGraphicFramePr>
        <p:xfrm>
          <a:off x="0" y="611909"/>
          <a:ext cx="2320125" cy="189882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1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74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3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03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57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4725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HND : SID – NADP 1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BEKLA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OPPAR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RWY H/D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RWY CRS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RWY H/D</a:t>
                      </a:r>
                      <a:endParaRPr sz="6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8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HME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112.2</a:t>
                      </a:r>
                      <a:endParaRPr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111.7</a:t>
                      </a:r>
                      <a:endParaRPr sz="458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111.55</a:t>
                      </a:r>
                      <a:endParaRPr sz="80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 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 111.95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23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110.5</a:t>
                      </a:r>
                      <a:endParaRPr sz="80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800">
                <a:tc rowSpan="3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34L(18’) 9843’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16R(77’) 8268’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8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34R(21’) 9843’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16L(19’) 9744’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8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22(35’) 8202’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23(55’) 8202’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8650"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34L : HME 351/1.1, R095, 34R : HME R080, R095, 22 : HME /2.2 R185 </a:t>
                      </a:r>
                      <a:endParaRPr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900"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0">
                          <a:solidFill>
                            <a:schemeClr val="accent1"/>
                          </a:solidFill>
                        </a:rPr>
                        <a:t>34R BEKLA : KAIJI 230kts, TORAM Flap5 SPD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0">
                          <a:solidFill>
                            <a:schemeClr val="accent1"/>
                          </a:solidFill>
                        </a:rPr>
                        <a:t>16L : BEKLA : PLUTO 230kts</a:t>
                      </a:r>
                      <a:endParaRPr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355" name="Google Shape;355;p25"/>
          <p:cNvGraphicFramePr/>
          <p:nvPr>
            <p:extLst>
              <p:ext uri="{D42A27DB-BD31-4B8C-83A1-F6EECF244321}">
                <p14:modId xmlns:p14="http://schemas.microsoft.com/office/powerpoint/2010/main" val="1436105594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RJTT(HND) 21ft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Delta Oper 132.075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56" name="Google Shape;356;p25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57" name="Google Shape;357;p25"/>
          <p:cNvGraphicFramePr/>
          <p:nvPr>
            <p:extLst>
              <p:ext uri="{D42A27DB-BD31-4B8C-83A1-F6EECF244321}">
                <p14:modId xmlns:p14="http://schemas.microsoft.com/office/powerpoint/2010/main" val="4292766258"/>
              </p:ext>
            </p:extLst>
          </p:nvPr>
        </p:nvGraphicFramePr>
        <p:xfrm>
          <a:off x="-5861" y="3405087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358" name="Google Shape;358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2537200"/>
            <a:ext cx="711976" cy="6096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020E19A-DB83-5C00-11F4-B8A7EDE96416}"/>
              </a:ext>
            </a:extLst>
          </p:cNvPr>
          <p:cNvSpPr/>
          <p:nvPr/>
        </p:nvSpPr>
        <p:spPr>
          <a:xfrm>
            <a:off x="1691269" y="308700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Parallel TWY 10KTS 이상(R17 MAX 15kts)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1641847903"/>
              </p:ext>
            </p:extLst>
          </p:nvPr>
        </p:nvGraphicFramePr>
        <p:xfrm>
          <a:off x="-2501" y="16504"/>
          <a:ext cx="2328850" cy="60509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RJGG(NGO) 12ft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   </a:t>
                      </a:r>
                      <a:r>
                        <a:rPr lang="en-US" sz="800" dirty="0"/>
                        <a:t>SWISSPORT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    OPERATION    </a:t>
                      </a:r>
                      <a:r>
                        <a:rPr lang="en-US" sz="900" dirty="0"/>
                        <a:t>132.05</a:t>
                      </a:r>
                      <a:endParaRPr sz="900" dirty="0"/>
                    </a:p>
                  </a:txBody>
                  <a:tcPr marL="91450" marR="9145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56807" y="147365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Google Shape;292;p18">
            <a:extLst>
              <a:ext uri="{FF2B5EF4-FFF2-40B4-BE49-F238E27FC236}">
                <a16:creationId xmlns:a16="http://schemas.microsoft.com/office/drawing/2014/main" id="{875A20F2-11E7-1F75-20D8-CFED1D1E2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0715261"/>
              </p:ext>
            </p:extLst>
          </p:nvPr>
        </p:nvGraphicFramePr>
        <p:xfrm>
          <a:off x="4472" y="3754546"/>
          <a:ext cx="2331400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49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64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85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NGO : STAR (SAMON 290, MARIA 130)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CHESS(CARDS)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SOUTH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PROBE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0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CHESS(CARDS)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NORTH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QUEST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36(15’)     11483’     18(15’)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36 : A6(5213’), A7(6525’), A8(7837’)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18 : A5(5393’), A4(6528’), A3(7841’)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RWY36 : After 1500ft L/D FLAP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 18 : After 3000ft L/G DN &amp; L/D FLAP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Caution Stop line, Yellow Ramp line, VDGS!!!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1FC2543-C4A5-9C11-508F-89BF4833E0A4}"/>
              </a:ext>
            </a:extLst>
          </p:cNvPr>
          <p:cNvSpPr txBox="1"/>
          <p:nvPr/>
        </p:nvSpPr>
        <p:spPr>
          <a:xfrm>
            <a:off x="27922" y="3289355"/>
            <a:ext cx="1632178" cy="44972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134.17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TKO 133.8 – 133.02</a:t>
            </a:r>
          </a:p>
          <a:p>
            <a:r>
              <a:rPr kumimoji="1" lang="ko-KR" altLang="en-US" sz="700" b="1" u="sng" dirty="0" err="1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센트레아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121.05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C4E3C83-B588-7787-B3C3-BCAD0CD358D6}"/>
              </a:ext>
            </a:extLst>
          </p:cNvPr>
          <p:cNvSpPr/>
          <p:nvPr/>
        </p:nvSpPr>
        <p:spPr>
          <a:xfrm>
            <a:off x="1691269" y="344298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56796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0" name="Google Shape;300;p19"/>
          <p:cNvGraphicFramePr/>
          <p:nvPr>
            <p:extLst>
              <p:ext uri="{D42A27DB-BD31-4B8C-83A1-F6EECF244321}">
                <p14:modId xmlns:p14="http://schemas.microsoft.com/office/powerpoint/2010/main" val="943093384"/>
              </p:ext>
            </p:extLst>
          </p:nvPr>
        </p:nvGraphicFramePr>
        <p:xfrm>
          <a:off x="0" y="611908"/>
          <a:ext cx="2332950" cy="14686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7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86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NGO : SID – TANGO </a:t>
                      </a:r>
                      <a:r>
                        <a:rPr lang="en-US" sz="800" dirty="0" err="1"/>
                        <a:t>tx</a:t>
                      </a:r>
                      <a:r>
                        <a:rPr lang="en-US" sz="800" dirty="0"/>
                        <a:t> (NADP 1)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OUMI 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- TANGO </a:t>
                      </a:r>
                      <a:r>
                        <a:rPr lang="en-US" sz="800" dirty="0" err="1"/>
                        <a:t>tx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356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356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(7000)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356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176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176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(7000)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176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CBE</a:t>
                      </a: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117.8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18 109.7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36 111.9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36(15’)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11483’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18(15’)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Start 30min, Prepare Intersection T/O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01" name="Google Shape;301;p19"/>
          <p:cNvGraphicFramePr/>
          <p:nvPr>
            <p:extLst>
              <p:ext uri="{D42A27DB-BD31-4B8C-83A1-F6EECF244321}">
                <p14:modId xmlns:p14="http://schemas.microsoft.com/office/powerpoint/2010/main" val="2642066230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RJGG(NGO) 12ft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700" dirty="0"/>
                        <a:t>SWISSPORT OPERATION</a:t>
                      </a:r>
                      <a:r>
                        <a:rPr lang="en-US" altLang="ko-Kore-KR" sz="900" dirty="0"/>
                        <a:t>     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dirty="0"/>
                        <a:t>   132.05    </a:t>
                      </a: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2" name="Google Shape;302;p19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03" name="Google Shape;303;p19"/>
          <p:cNvGraphicFramePr/>
          <p:nvPr>
            <p:extLst>
              <p:ext uri="{D42A27DB-BD31-4B8C-83A1-F6EECF244321}">
                <p14:modId xmlns:p14="http://schemas.microsoft.com/office/powerpoint/2010/main" val="3777137728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91CF481-65C3-26D3-95AE-3671F3B5E010}"/>
              </a:ext>
            </a:extLst>
          </p:cNvPr>
          <p:cNvSpPr txBox="1"/>
          <p:nvPr/>
        </p:nvSpPr>
        <p:spPr>
          <a:xfrm>
            <a:off x="27922" y="2473269"/>
            <a:ext cx="1632178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120.0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33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.5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5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33.8 – 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20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52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426FE43-CB4D-28EF-266A-D33B994AE5DF}"/>
              </a:ext>
            </a:extLst>
          </p:cNvPr>
          <p:cNvSpPr/>
          <p:nvPr/>
        </p:nvSpPr>
        <p:spPr>
          <a:xfrm>
            <a:off x="1691269" y="30730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3064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0" name="Google Shape;370;p27"/>
          <p:cNvGraphicFramePr/>
          <p:nvPr>
            <p:extLst>
              <p:ext uri="{D42A27DB-BD31-4B8C-83A1-F6EECF244321}">
                <p14:modId xmlns:p14="http://schemas.microsoft.com/office/powerpoint/2010/main" val="479003610"/>
              </p:ext>
            </p:extLst>
          </p:nvPr>
        </p:nvGraphicFramePr>
        <p:xfrm>
          <a:off x="0" y="0"/>
          <a:ext cx="2328876" cy="4768999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4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476">
                  <a:extLst>
                    <a:ext uri="{9D8B030D-6E8A-4147-A177-3AD203B41FA5}">
                      <a16:colId xmlns:a16="http://schemas.microsoft.com/office/drawing/2014/main" val="2595559527"/>
                    </a:ext>
                  </a:extLst>
                </a:gridCol>
                <a:gridCol w="891962">
                  <a:extLst>
                    <a:ext uri="{9D8B030D-6E8A-4147-A177-3AD203B41FA5}">
                      <a16:colId xmlns:a16="http://schemas.microsoft.com/office/drawing/2014/main" val="1608007032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도착</a:t>
                      </a:r>
                      <a:r>
                        <a:rPr 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방송 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(5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시간이상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분전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sz="10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4756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손님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여러분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 기장입니다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우리 비행기는 앞으로 약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후에 목적지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국제공항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에 착륙 예정입니다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현재 공항의 날씨는 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기온은 섭씨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 입니다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en-US" altLang="ko-KR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911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맑으며 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다소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흐리며 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이슬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비가 내리며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/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소나기가 내리며 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바람이 불고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눈이 오고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안개가 끼어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황사가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3804322827"/>
                  </a:ext>
                </a:extLst>
              </a:tr>
              <a:tr h="356733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지금 이곳의 시각은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월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일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요일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오전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오후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입니다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kumimoji="0" lang="en-US" altLang="ko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kumimoji="0" lang="en-US" altLang="ko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553393"/>
                  </a:ext>
                </a:extLst>
              </a:tr>
              <a:tr h="280822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adies and gentlemen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his is </a:t>
                      </a:r>
                      <a:r>
                        <a:rPr lang="en-US" altLang="ko-KR" sz="800" b="1" u="sng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captain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speaking.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 expect to land at __ international airport in about (40) minutes.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current temperature at ___ is __ degrees Celsius, or __ degrees Fahrenheit </a:t>
                      </a:r>
                      <a:r>
                        <a:rPr lang="en-US" altLang="ko-KR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ore-KR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OPT </a:t>
                      </a:r>
                      <a:r>
                        <a:rPr lang="ko-KR" altLang="en-US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참고</a:t>
                      </a:r>
                      <a:r>
                        <a:rPr lang="en-US" altLang="ko-KR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lang="en-US" altLang="ko-Kore-KR" sz="700" b="0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and it is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___. </a:t>
                      </a: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01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(mostly) clear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(partly) cloudy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drizzling / raining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windy</a:t>
                      </a:r>
                      <a:endParaRPr lang="ko-Kore-KR" altLang="en-US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snowing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foggy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hazy or smoggy</a:t>
                      </a: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669382"/>
                  </a:ext>
                </a:extLst>
              </a:tr>
              <a:tr h="500625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current time is __ : __ </a:t>
                      </a:r>
                      <a:r>
                        <a:rPr lang="en-US" altLang="ko-Kore-KR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a.m</a:t>
                      </a: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ore-KR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p.m</a:t>
                      </a: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), on (day-of-the-week), (month)(date).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Thank you for flying with us today.</a:t>
                      </a:r>
                      <a:endParaRPr lang="ko-Kore-KR" altLang="en-US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ore-KR" altLang="en-US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547286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54BE12C-20D3-D21D-7388-B79C76711DD9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47214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566E64-8738-9A9D-AA0F-1948B59B16C4}"/>
              </a:ext>
            </a:extLst>
          </p:cNvPr>
          <p:cNvSpPr txBox="1"/>
          <p:nvPr/>
        </p:nvSpPr>
        <p:spPr>
          <a:xfrm>
            <a:off x="579347" y="3254455"/>
            <a:ext cx="1757212" cy="44972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CJU 124.52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120.95</a:t>
            </a:r>
          </a:p>
          <a:p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125.625 - 125.4 – 126.65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106" name="Google Shape;106;p2"/>
          <p:cNvGraphicFramePr/>
          <p:nvPr>
            <p:extLst>
              <p:ext uri="{D42A27DB-BD31-4B8C-83A1-F6EECF244321}">
                <p14:modId xmlns:p14="http://schemas.microsoft.com/office/powerpoint/2010/main" val="1369633491"/>
              </p:ext>
            </p:extLst>
          </p:nvPr>
        </p:nvGraphicFramePr>
        <p:xfrm>
          <a:off x="0" y="1055589"/>
          <a:ext cx="2335800" cy="2202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3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GMP : SID (NADP 1)</a:t>
                      </a:r>
                      <a:endParaRPr sz="800" u="none" strike="noStrike" cap="none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BULTI xT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(BULTI xQ)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324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BULTI xU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(BULTI xZ)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144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KIP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113.6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32R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14L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32L/R : KIP324/5,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YJU R271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14L/R : KIP144/4,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P73 /2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32L(41’)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14R(34’)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APRON(130.875) -&gt; GND(121.9)  -&gt; TWR (All by ATC)  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07" name="Google Shape;107;p2"/>
          <p:cNvGraphicFramePr/>
          <p:nvPr>
            <p:extLst>
              <p:ext uri="{D42A27DB-BD31-4B8C-83A1-F6EECF244321}">
                <p14:modId xmlns:p14="http://schemas.microsoft.com/office/powerpoint/2010/main" val="3159243705"/>
              </p:ext>
            </p:extLst>
          </p:nvPr>
        </p:nvGraphicFramePr>
        <p:xfrm>
          <a:off x="4472" y="3732015"/>
          <a:ext cx="2331327" cy="1786309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69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6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28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72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94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9187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4722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SHA : STAR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SPD Rest From IAF(210kts), 180kts, 160kts</a:t>
                      </a: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82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Z 18L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PUD 61A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SS204</a:t>
                      </a:r>
                      <a:endParaRPr sz="458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u="none" strike="noStrike" cap="none" dirty="0"/>
                        <a:t>above 2960ft  </a:t>
                      </a:r>
                      <a:r>
                        <a:rPr lang="en-US" altLang="ko-KR" sz="700" b="1" u="none" strike="noStrike" cap="none" dirty="0"/>
                        <a:t>PUD QRH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u="none" strike="noStrike" cap="none" dirty="0"/>
                        <a:t>Below 2960ft</a:t>
                      </a:r>
                      <a:r>
                        <a:rPr lang="ko-KR" altLang="en-US" sz="700" b="1" u="none" strike="noStrike" cap="none" dirty="0"/>
                        <a:t> </a:t>
                      </a:r>
                      <a:r>
                        <a:rPr lang="en-US" altLang="ko-KR" sz="700" b="1" u="none" strike="noStrike" cap="none" dirty="0"/>
                        <a:t>SHA QRH</a:t>
                      </a:r>
                      <a:endParaRPr sz="700" b="1" u="none" strike="noStrike" cap="none" dirty="0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82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Z 36R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PUD 71A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SS405</a:t>
                      </a:r>
                      <a:endParaRPr sz="458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u="none" strike="noStrike" cap="none" dirty="0"/>
                        <a:t>Below 2960ft</a:t>
                      </a:r>
                      <a:r>
                        <a:rPr lang="ko-KR" altLang="en-US" sz="700" b="1" u="none" strike="noStrike" cap="none" dirty="0"/>
                        <a:t> </a:t>
                      </a:r>
                      <a:r>
                        <a:rPr lang="en-US" altLang="ko-KR" sz="700" b="1" u="none" strike="noStrike" cap="none" dirty="0"/>
                        <a:t>SHA QRH</a:t>
                      </a:r>
                      <a:endParaRPr sz="700" b="1" u="none" strike="noStrike" cap="none" dirty="0"/>
                    </a:p>
                  </a:txBody>
                  <a:tcPr marL="36000" marR="36000" marT="36000" marB="36000" anchor="ctr"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142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18L(6’)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36R(9’)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627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chemeClr val="dk1"/>
                          </a:solidFill>
                        </a:rPr>
                        <a:t>18L: A3(6555’), A4(7578’) 36R: A2(5738’), A1(7089’)</a:t>
                      </a:r>
                      <a:r>
                        <a:rPr lang="en-US" sz="800" u="none" strike="noStrike" cap="none" dirty="0">
                          <a:solidFill>
                            <a:srgbClr val="0070C0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1464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Traffic PTN West of RWY, Landing East RWY Normally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rgbClr val="FF0000"/>
                          </a:solidFill>
                        </a:rPr>
                        <a:t>Des 550m (1800ft)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L08, L09 not available B737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Shall CTC Apron Before Entering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08" name="Google Shape;108;p2"/>
          <p:cNvGraphicFramePr/>
          <p:nvPr>
            <p:extLst>
              <p:ext uri="{D42A27DB-BD31-4B8C-83A1-F6EECF244321}">
                <p14:modId xmlns:p14="http://schemas.microsoft.com/office/powerpoint/2010/main" val="2350246762"/>
              </p:ext>
            </p:extLst>
          </p:nvPr>
        </p:nvGraphicFramePr>
        <p:xfrm>
          <a:off x="-2501" y="16504"/>
          <a:ext cx="2328850" cy="5181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0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ZSSS(SHA) 10ft</a:t>
                      </a:r>
                      <a:endParaRPr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/>
                        <a:t>KE GMP 131.15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u="none" strike="noStrike" cap="none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-15분 가능 TOBT 5분 차이시 CTC Comm</a:t>
                      </a:r>
                      <a:endParaRPr sz="80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/>
                        <a:t>China Eastern 131.5</a:t>
                      </a:r>
                      <a:endParaRPr sz="9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9" name="Google Shape;109;p2"/>
          <p:cNvSpPr txBox="1"/>
          <p:nvPr/>
        </p:nvSpPr>
        <p:spPr>
          <a:xfrm>
            <a:off x="649003" y="585439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32R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Takeoff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sp>
        <p:nvSpPr>
          <p:cNvPr id="110" name="Google Shape;110;p2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72" y="3252457"/>
            <a:ext cx="574875" cy="479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8DBB2BF-F0A6-705A-4F11-C79FF42F15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563" y="602614"/>
            <a:ext cx="451728" cy="451728"/>
          </a:xfrm>
          <a:prstGeom prst="rect">
            <a:avLst/>
          </a:prstGeom>
        </p:spPr>
      </p:pic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4A40178-337C-481D-17C4-A13D3B3B456E}"/>
              </a:ext>
            </a:extLst>
          </p:cNvPr>
          <p:cNvSpPr/>
          <p:nvPr/>
        </p:nvSpPr>
        <p:spPr>
          <a:xfrm>
            <a:off x="1691269" y="324754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31324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45B2207-0A6C-FD7C-3A58-F2A3625378B4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5980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2857113911"/>
              </p:ext>
            </p:extLst>
          </p:nvPr>
        </p:nvGraphicFramePr>
        <p:xfrm>
          <a:off x="-4045" y="1054227"/>
          <a:ext cx="2328848" cy="1864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737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4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4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67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4259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1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459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3417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SHA : SID (NADP 1)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N DEP Freq : 126.65 South DEP : 121.10 (without ATC)</a:t>
                      </a:r>
                      <a:endParaRPr sz="800" b="0" u="none" strike="noStrike" cap="none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LAMEN 61D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183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183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183</a:t>
                      </a:r>
                      <a:endParaRPr sz="800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36L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LAMEN 73D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003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003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003</a:t>
                      </a:r>
                      <a:endParaRPr sz="800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LAMEN 71D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003</a:t>
                      </a:r>
                      <a:endParaRPr sz="800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003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or 4900</a:t>
                      </a:r>
                      <a:endParaRPr lang="ko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4900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003</a:t>
                      </a:r>
                      <a:endParaRPr sz="800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109490131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SHA 117.2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18L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36R 110.3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18R (9’)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10827’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36L (76’)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RWY 36L LAMEN 71D : </a:t>
                      </a:r>
                      <a:r>
                        <a:rPr lang="en-US" sz="700" u="none" strike="noStrike" cap="none" dirty="0">
                          <a:solidFill>
                            <a:srgbClr val="FF0000"/>
                          </a:solidFill>
                        </a:rPr>
                        <a:t>L/H Turn Below 200m(660ft) in DCL</a:t>
                      </a:r>
                      <a:endParaRPr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8" name="Google Shape;118;p3"/>
          <p:cNvGraphicFramePr/>
          <p:nvPr>
            <p:extLst>
              <p:ext uri="{D42A27DB-BD31-4B8C-83A1-F6EECF244321}">
                <p14:modId xmlns:p14="http://schemas.microsoft.com/office/powerpoint/2010/main" val="1499141600"/>
              </p:ext>
            </p:extLst>
          </p:nvPr>
        </p:nvGraphicFramePr>
        <p:xfrm>
          <a:off x="4999" y="3494395"/>
          <a:ext cx="2328849" cy="2058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7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87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832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4406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GMP : STAR</a:t>
                      </a:r>
                      <a:endParaRPr sz="800" u="none" strike="noStrike" cap="none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32L/R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xT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BUMSI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14R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xU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DOKDO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32L(41’)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14R(34’)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3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KIP /8(RWY 32), YJU R271, P73 /2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 : D3(6532’), E2(9117’), 32R : E1(6614’)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 : C1(6578’)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32L/R : 8 KIP L/G, 14R : LOC CAPT L/G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FAF : Final Flap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TWR -&gt; GND -&gt; APRON (All by ATC)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Except RWY14R Landing (Until R)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667353570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ZSSS(SHA) 10ft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China Eastern 131.5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-20분, READ BACK!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0" name="Google Shape;120;p3"/>
          <p:cNvSpPr txBox="1"/>
          <p:nvPr/>
        </p:nvSpPr>
        <p:spPr>
          <a:xfrm>
            <a:off x="-35514" y="602871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32L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Landing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sp>
        <p:nvSpPr>
          <p:cNvPr id="129" name="Google Shape;129;p3"/>
          <p:cNvSpPr/>
          <p:nvPr/>
        </p:nvSpPr>
        <p:spPr>
          <a:xfrm>
            <a:off x="1056807" y="132536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그림 2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3EEA343B-3551-68D7-E68E-46FF869A3D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2416" y="584746"/>
            <a:ext cx="492402" cy="4924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-27918" y="2832225"/>
            <a:ext cx="1880643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121.1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125.4 –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.625 – 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20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.95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 – 124.52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41EC781-062D-C701-E228-9995F004AA04}"/>
              </a:ext>
            </a:extLst>
          </p:cNvPr>
          <p:cNvSpPr/>
          <p:nvPr/>
        </p:nvSpPr>
        <p:spPr>
          <a:xfrm>
            <a:off x="1691269" y="319170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3355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DA6E30-D248-DE64-F79D-540912ED830D}"/>
              </a:ext>
            </a:extLst>
          </p:cNvPr>
          <p:cNvSpPr txBox="1"/>
          <p:nvPr/>
        </p:nvSpPr>
        <p:spPr>
          <a:xfrm>
            <a:off x="551431" y="3091174"/>
            <a:ext cx="1851789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134.17 -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133.8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KIX RDR 120.85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KIX APP 120.25 </a:t>
            </a:r>
          </a:p>
        </p:txBody>
      </p:sp>
      <p:graphicFrame>
        <p:nvGraphicFramePr>
          <p:cNvPr id="106" name="Google Shape;106;p2"/>
          <p:cNvGraphicFramePr/>
          <p:nvPr>
            <p:extLst>
              <p:ext uri="{D42A27DB-BD31-4B8C-83A1-F6EECF244321}">
                <p14:modId xmlns:p14="http://schemas.microsoft.com/office/powerpoint/2010/main" val="4218476866"/>
              </p:ext>
            </p:extLst>
          </p:nvPr>
        </p:nvGraphicFramePr>
        <p:xfrm>
          <a:off x="0" y="1047637"/>
          <a:ext cx="2335800" cy="2008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3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GMP : SID (NADP 1)</a:t>
                      </a:r>
                      <a:endParaRPr sz="800" u="none" strike="noStrike" cap="none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EGOBA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xT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(EGOBA </a:t>
                      </a:r>
                      <a:r>
                        <a:rPr lang="en-US" sz="800" u="none" strike="noStrike" cap="none" dirty="0" err="1"/>
                        <a:t>xQ</a:t>
                      </a:r>
                      <a:r>
                        <a:rPr lang="en-US" sz="800" u="none" strike="noStrike" cap="none" dirty="0"/>
                        <a:t>)</a:t>
                      </a:r>
                      <a:endParaRPr sz="800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324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EGOBA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xU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KIP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113.6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32R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14L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32L/R : KIP324/5,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YJU R271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14L/R : KIP144/4,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P73 /2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32L(41’)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14R(34’)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APRON(130.875) -&gt; GND(121.9)  -&gt; TWR (All by ATC)  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08" name="Google Shape;108;p2"/>
          <p:cNvGraphicFramePr/>
          <p:nvPr>
            <p:extLst>
              <p:ext uri="{D42A27DB-BD31-4B8C-83A1-F6EECF244321}">
                <p14:modId xmlns:p14="http://schemas.microsoft.com/office/powerpoint/2010/main" val="2981840730"/>
              </p:ext>
            </p:extLst>
          </p:nvPr>
        </p:nvGraphicFramePr>
        <p:xfrm>
          <a:off x="-2501" y="16503"/>
          <a:ext cx="2328850" cy="55903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74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RJBB(KIX) 17ft</a:t>
                      </a:r>
                      <a:endParaRPr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28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/>
                        <a:t>KE GMP 131.15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u="none" strike="noStrike" cap="none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-15분 가능 TOBT 5분 차이시 CTC Comm</a:t>
                      </a:r>
                      <a:endParaRPr sz="80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/>
                        <a:t>KE KIX 130.95</a:t>
                      </a:r>
                      <a:endParaRPr sz="9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9" name="Google Shape;109;p2"/>
          <p:cNvSpPr txBox="1"/>
          <p:nvPr/>
        </p:nvSpPr>
        <p:spPr>
          <a:xfrm>
            <a:off x="649003" y="585439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32R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Takeoff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sp>
        <p:nvSpPr>
          <p:cNvPr id="110" name="Google Shape;110;p2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72" y="3068255"/>
            <a:ext cx="595819" cy="45555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Google Shape;292;p18">
            <a:extLst>
              <a:ext uri="{FF2B5EF4-FFF2-40B4-BE49-F238E27FC236}">
                <a16:creationId xmlns:a16="http://schemas.microsoft.com/office/drawing/2014/main" id="{53B7324E-CA86-C6F7-B540-2D52A34E95EA}"/>
              </a:ext>
            </a:extLst>
          </p:cNvPr>
          <p:cNvGraphicFramePr/>
          <p:nvPr/>
        </p:nvGraphicFramePr>
        <p:xfrm>
          <a:off x="4472" y="3705686"/>
          <a:ext cx="2331400" cy="1831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85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KIX : STAR (SAEKI 170, RANDY 150)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B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BERRY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 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0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A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ALLAN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 06R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C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MAYAH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8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06L(15’)    13123’    24R(23’)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68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06R(5’)      11483’     24L(12’)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06L : B8(5160’), B6(6751’), 24R : B7(5318’), B9(6751’)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06R : A7(5137’), A6(6938’), 24L : A8(5269’), A9(6976’)</a:t>
                      </a: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RWY06 : After 2500ft L/G DN, After 1500ft L/D FLAP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TAXI RTE 1, 2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746A920D-DCD8-D4F8-94B9-AFF91EB1C5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563" y="602614"/>
            <a:ext cx="451728" cy="451728"/>
          </a:xfrm>
          <a:prstGeom prst="rect">
            <a:avLst/>
          </a:prstGeom>
        </p:spPr>
      </p:pic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96A9402-6B77-1E18-66F6-DF26EDBD7ED6}"/>
              </a:ext>
            </a:extLst>
          </p:cNvPr>
          <p:cNvSpPr/>
          <p:nvPr/>
        </p:nvSpPr>
        <p:spPr>
          <a:xfrm>
            <a:off x="1691269" y="334526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71157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Google Shape;118;p3"/>
          <p:cNvGraphicFramePr/>
          <p:nvPr>
            <p:extLst>
              <p:ext uri="{D42A27DB-BD31-4B8C-83A1-F6EECF244321}">
                <p14:modId xmlns:p14="http://schemas.microsoft.com/office/powerpoint/2010/main" val="1879088562"/>
              </p:ext>
            </p:extLst>
          </p:nvPr>
        </p:nvGraphicFramePr>
        <p:xfrm>
          <a:off x="4999" y="3494395"/>
          <a:ext cx="2321350" cy="2058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73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7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5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70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816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4194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GMP : STAR</a:t>
                      </a:r>
                      <a:endParaRPr sz="800" u="none" strike="noStrike" cap="none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32L/R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GUKDO </a:t>
                      </a:r>
                      <a:r>
                        <a:rPr lang="en-US" sz="800" b="1" u="none" strike="noStrike" cap="none" dirty="0" err="1"/>
                        <a:t>xT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BUMSI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14R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GUKDO </a:t>
                      </a:r>
                      <a:r>
                        <a:rPr lang="en-US" sz="800" b="1" u="none" strike="noStrike" cap="none" dirty="0" err="1"/>
                        <a:t>xU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DOKDO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32L(41’)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14R(34’)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3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KIP /8(RWY 32), YJU R271, P73 /2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 : D3(6532’), E2(9117’), 32R : E1(6614’)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 : C1(6578’)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32L/R : 8 KIP L/G, 14R : LOC CAPT L/G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FAF : Final Flap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TWR -&gt; GND -&gt; APRON (All by ATC)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Except RWY14R Landing (Until R)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1029270949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RJBB(KIX) 17ft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KIX 130.95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0" name="Google Shape;120;p3"/>
          <p:cNvSpPr txBox="1"/>
          <p:nvPr/>
        </p:nvSpPr>
        <p:spPr>
          <a:xfrm>
            <a:off x="-35514" y="602871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32L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Landing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sp>
        <p:nvSpPr>
          <p:cNvPr id="129" name="Google Shape;129;p3"/>
          <p:cNvSpPr/>
          <p:nvPr/>
        </p:nvSpPr>
        <p:spPr>
          <a:xfrm>
            <a:off x="1056807" y="142422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Google Shape;300;p19">
            <a:extLst>
              <a:ext uri="{FF2B5EF4-FFF2-40B4-BE49-F238E27FC236}">
                <a16:creationId xmlns:a16="http://schemas.microsoft.com/office/drawing/2014/main" id="{322683CB-72F3-2968-45AE-8ECEC61EFA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9621726"/>
              </p:ext>
            </p:extLst>
          </p:nvPr>
        </p:nvGraphicFramePr>
        <p:xfrm>
          <a:off x="0" y="1065982"/>
          <a:ext cx="233295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KIX : SID – SOUJA tx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HELEN 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- SOUJA tx</a:t>
                      </a:r>
                      <a:endParaRPr sz="800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058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058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(9000)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058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238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238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(9000)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238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KIE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111.6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108.7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24L 110.7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24R 108.5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06L(15’)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06R (5’)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24L (12’)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Start, TAXI RTE 1, 2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4" name="그림 3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A2514967-B32E-DB96-72C0-5C07E4BA6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2416" y="584746"/>
            <a:ext cx="492402" cy="4924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76042E-1391-3EFF-D963-B4B8BE948E4D}"/>
              </a:ext>
            </a:extLst>
          </p:cNvPr>
          <p:cNvSpPr txBox="1"/>
          <p:nvPr/>
        </p:nvSpPr>
        <p:spPr>
          <a:xfrm>
            <a:off x="-20938" y="2762423"/>
            <a:ext cx="1002197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119.2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132.7 – 133.8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3FDE588-0843-FA89-56DF-8D531E128EF5}"/>
              </a:ext>
            </a:extLst>
          </p:cNvPr>
          <p:cNvSpPr/>
          <p:nvPr/>
        </p:nvSpPr>
        <p:spPr>
          <a:xfrm>
            <a:off x="1691269" y="314982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53346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Google Shape;194;p8"/>
          <p:cNvGraphicFramePr/>
          <p:nvPr>
            <p:extLst>
              <p:ext uri="{D42A27DB-BD31-4B8C-83A1-F6EECF244321}">
                <p14:modId xmlns:p14="http://schemas.microsoft.com/office/powerpoint/2010/main" val="2947711465"/>
              </p:ext>
            </p:extLst>
          </p:nvPr>
        </p:nvGraphicFramePr>
        <p:xfrm>
          <a:off x="0" y="639107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LIMDI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xE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066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9000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xW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96" name="Google Shape;196;p8"/>
          <p:cNvGraphicFramePr/>
          <p:nvPr>
            <p:extLst>
              <p:ext uri="{D42A27DB-BD31-4B8C-83A1-F6EECF244321}">
                <p14:modId xmlns:p14="http://schemas.microsoft.com/office/powerpoint/2010/main" val="2467035066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0" i="0" u="none" strike="noStrike" cap="none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</a:t>
                      </a:r>
                      <a:endParaRPr sz="7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Air China Beijing 132.0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7" name="Google Shape;197;p8"/>
          <p:cNvSpPr/>
          <p:nvPr/>
        </p:nvSpPr>
        <p:spPr>
          <a:xfrm>
            <a:off x="1056807" y="1374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8" name="Google Shape;19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501" y="2150396"/>
            <a:ext cx="1415542" cy="77579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AB7941-7C38-1F6C-82DC-A7D9C3DC35E7}"/>
              </a:ext>
            </a:extLst>
          </p:cNvPr>
          <p:cNvSpPr txBox="1"/>
          <p:nvPr/>
        </p:nvSpPr>
        <p:spPr>
          <a:xfrm>
            <a:off x="-55838" y="3017712"/>
            <a:ext cx="2364750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121.2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124.52 – 120.72 – 126.17 – 132.8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 132.95  - TAO 133.72 – 128.15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Final 119.0</a:t>
            </a:r>
          </a:p>
        </p:txBody>
      </p:sp>
      <p:graphicFrame>
        <p:nvGraphicFramePr>
          <p:cNvPr id="4" name="Google Shape;292;p18">
            <a:extLst>
              <a:ext uri="{FF2B5EF4-FFF2-40B4-BE49-F238E27FC236}">
                <a16:creationId xmlns:a16="http://schemas.microsoft.com/office/drawing/2014/main" id="{C27BC79A-3C53-AD4E-94CE-36669FDCFF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432346"/>
              </p:ext>
            </p:extLst>
          </p:nvPr>
        </p:nvGraphicFramePr>
        <p:xfrm>
          <a:off x="4472" y="3740586"/>
          <a:ext cx="2333879" cy="18190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3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PEK : STAR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(RW01/19 main (RW36L/18R))</a:t>
                      </a:r>
                      <a:endParaRPr sz="800" b="0" dirty="0">
                        <a:solidFill>
                          <a:schemeClr val="accent4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01</a:t>
                      </a:r>
                      <a:r>
                        <a:rPr lang="en-US" sz="800" b="0" dirty="0"/>
                        <a:t>(36L)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DUMAP </a:t>
                      </a:r>
                      <a:r>
                        <a:rPr lang="en-US" sz="800" b="1" dirty="0" err="1"/>
                        <a:t>xZA</a:t>
                      </a:r>
                      <a:endParaRPr 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AA421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01</a:t>
                      </a:r>
                      <a:r>
                        <a:rPr lang="en-US" sz="800" b="0" dirty="0"/>
                        <a:t>(Y 36L)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8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19</a:t>
                      </a:r>
                      <a:r>
                        <a:rPr lang="en-US" sz="800" b="0" dirty="0"/>
                        <a:t>(</a:t>
                      </a:r>
                      <a:r>
                        <a:rPr lang="en-US" altLang="ko-KR" sz="800" b="0" dirty="0"/>
                        <a:t>18R)</a:t>
                      </a:r>
                      <a:r>
                        <a:rPr lang="en-US" sz="800" b="0" dirty="0"/>
                        <a:t>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DUMAP </a:t>
                      </a:r>
                      <a:r>
                        <a:rPr lang="en-US" altLang="ko-Kore-KR" sz="800" b="1" dirty="0" err="1"/>
                        <a:t>xZA</a:t>
                      </a:r>
                      <a:endParaRPr lang="en-US" altLang="ko-Kore-KR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AA521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19</a:t>
                      </a:r>
                      <a:r>
                        <a:rPr lang="en-US" altLang="ko-Kore-KR" sz="800" b="0" dirty="0"/>
                        <a:t>(Y 18R)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01(84’)      12467’      19(94’)</a:t>
                      </a:r>
                      <a:r>
                        <a:rPr lang="ko-KR" altLang="en-US" sz="8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3.2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rgbClr val="00B050"/>
                          </a:solidFill>
                        </a:rPr>
                        <a:t>36L(107’)      10499’      18R(115’)        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13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FIX : </a:t>
                      </a:r>
                      <a:r>
                        <a:rPr kumimoji="0" lang="en-US" altLang="ko-Kore-KR" sz="8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RWxx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/8(180kts), /6(160kts) 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TMA Max 280kts</a:t>
                      </a: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01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Q5(5223’), Q6(7024’), 19 :Q4(5298’), Q3(7103’)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36L : P6(6276’), P7(7719’), 18R : P3(6223’), P2(7552’)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off Procedure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(GND Air Cond’ &amp; GPU)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dirty="0"/>
                        <a:t>Standard TAXI RTE in Jeppesen Chart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직사각형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9488460-68F4-274A-07A1-B5FA6E2852F2}"/>
              </a:ext>
            </a:extLst>
          </p:cNvPr>
          <p:cNvSpPr/>
          <p:nvPr/>
        </p:nvSpPr>
        <p:spPr>
          <a:xfrm>
            <a:off x="1691269" y="267517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35249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A723A5F-39C6-0E27-12BA-EE32D6F517BD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66836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/>
          <p:nvPr/>
        </p:nvSpPr>
        <p:spPr>
          <a:xfrm>
            <a:off x="1056807" y="167132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Google Shape;185;p7">
            <a:extLst>
              <a:ext uri="{FF2B5EF4-FFF2-40B4-BE49-F238E27FC236}">
                <a16:creationId xmlns:a16="http://schemas.microsoft.com/office/drawing/2014/main" id="{4AA90139-7D8C-A544-2E49-779F9C6ABF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8270077"/>
              </p:ext>
            </p:extLst>
          </p:nvPr>
        </p:nvGraphicFramePr>
        <p:xfrm>
          <a:off x="4472" y="3960866"/>
          <a:ext cx="2330974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96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2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9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70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53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23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6000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07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LIMDI </a:t>
                      </a:r>
                      <a:r>
                        <a:rPr lang="en-US" sz="800" b="1" dirty="0" err="1"/>
                        <a:t>xP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LIMDI </a:t>
                      </a:r>
                      <a:r>
                        <a:rPr lang="en-US" sz="800" b="1" dirty="0" err="1"/>
                        <a:t>xT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DUKAL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 (STOP x)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" name="Google Shape;117;p3">
            <a:extLst>
              <a:ext uri="{FF2B5EF4-FFF2-40B4-BE49-F238E27FC236}">
                <a16:creationId xmlns:a16="http://schemas.microsoft.com/office/drawing/2014/main" id="{9918FCD0-48F9-3742-0CD5-9F665B4316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4651057"/>
              </p:ext>
            </p:extLst>
          </p:nvPr>
        </p:nvGraphicFramePr>
        <p:xfrm>
          <a:off x="-4046" y="783000"/>
          <a:ext cx="2335723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PEK : SID (NADP 1)  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RW36R/18L </a:t>
                      </a:r>
                      <a:r>
                        <a:rPr lang="en-US" sz="800" u="none" strike="noStrike" cap="none" dirty="0" err="1">
                          <a:solidFill>
                            <a:schemeClr val="accent4"/>
                          </a:solidFill>
                        </a:rPr>
                        <a:t>Intersec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 T/O W2, W7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/>
                        <a:t>36R</a:t>
                      </a:r>
                      <a:endParaRPr lang="en-US" sz="800" b="1" u="none" strike="noStrike" cap="none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(01)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xWD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359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(19)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xZD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179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PEK 114.7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36R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111.55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18L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01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36R : PEK 325/11, 36L : PEK 326/13, 01 : PEK 323/9 R124</a:t>
                      </a:r>
                      <a:endParaRPr sz="800" b="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287633155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36R(98’)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01(84’)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18L(110’)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19(94’)</a:t>
                      </a:r>
                      <a:endParaRPr sz="8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COBT from ATIS “Enroute”, 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Bad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Wx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 DOTRA SID</a:t>
                      </a: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Google Shape;119;p3">
            <a:extLst>
              <a:ext uri="{FF2B5EF4-FFF2-40B4-BE49-F238E27FC236}">
                <a16:creationId xmlns:a16="http://schemas.microsoft.com/office/drawing/2014/main" id="{5B07C474-3B6B-EDED-1E83-D395F2D0A0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3888925"/>
              </p:ext>
            </p:extLst>
          </p:nvPr>
        </p:nvGraphicFramePr>
        <p:xfrm>
          <a:off x="-2501" y="2544"/>
          <a:ext cx="2328850" cy="77273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Air China Beijing 132.0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30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Voice 10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endParaRPr lang="en-US" altLang="ko-KR" sz="7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(COBT/STD 15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 차이 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CTC Comm)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288BEDC-7E6A-3E6E-FBE9-B8FA96093469}"/>
              </a:ext>
            </a:extLst>
          </p:cNvPr>
          <p:cNvSpPr txBox="1"/>
          <p:nvPr/>
        </p:nvSpPr>
        <p:spPr>
          <a:xfrm>
            <a:off x="998160" y="2545455"/>
            <a:ext cx="1386918" cy="1017064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124.4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123.2 –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132.8 – 126.17 – 120.72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124.52 - APP 119.75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7" name="그림 6" descr="텍스트, 지도, 도표, 라인이(가) 표시된 사진&#10;&#10;자동 생성된 설명">
            <a:extLst>
              <a:ext uri="{FF2B5EF4-FFF2-40B4-BE49-F238E27FC236}">
                <a16:creationId xmlns:a16="http://schemas.microsoft.com/office/drawing/2014/main" id="{009DE233-E4A5-B767-C030-140E38D64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566027"/>
            <a:ext cx="1029898" cy="855481"/>
          </a:xfrm>
          <a:prstGeom prst="rect">
            <a:avLst/>
          </a:prstGeom>
        </p:spPr>
      </p:pic>
      <p:sp>
        <p:nvSpPr>
          <p:cNvPr id="9" name="Google Shape;197;p8">
            <a:extLst>
              <a:ext uri="{FF2B5EF4-FFF2-40B4-BE49-F238E27FC236}">
                <a16:creationId xmlns:a16="http://schemas.microsoft.com/office/drawing/2014/main" id="{09E19766-F0D4-76A3-915C-93658CB59A0E}"/>
              </a:ext>
            </a:extLst>
          </p:cNvPr>
          <p:cNvSpPr/>
          <p:nvPr/>
        </p:nvSpPr>
        <p:spPr>
          <a:xfrm>
            <a:off x="1105667" y="2421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직사각형 7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16B4E87-2265-809D-0AF2-CF2EBC2FFAFD}"/>
              </a:ext>
            </a:extLst>
          </p:cNvPr>
          <p:cNvSpPr/>
          <p:nvPr/>
        </p:nvSpPr>
        <p:spPr>
          <a:xfrm>
            <a:off x="1691269" y="3526749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38255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428870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126.17 – 120.72 – 124.52(125.72)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120.95 – 120.55 – 125.95 – 119.075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NKG APP 126.55 – 119.25 </a:t>
            </a:r>
          </a:p>
        </p:txBody>
      </p:sp>
      <p:graphicFrame>
        <p:nvGraphicFramePr>
          <p:cNvPr id="291" name="Google Shape;291;p18"/>
          <p:cNvGraphicFramePr/>
          <p:nvPr>
            <p:extLst>
              <p:ext uri="{D42A27DB-BD31-4B8C-83A1-F6EECF244321}">
                <p14:modId xmlns:p14="http://schemas.microsoft.com/office/powerpoint/2010/main" val="2662202087"/>
              </p:ext>
            </p:extLst>
          </p:nvPr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3304439633"/>
              </p:ext>
            </p:extLst>
          </p:nvPr>
        </p:nvGraphicFramePr>
        <p:xfrm>
          <a:off x="4472" y="3705686"/>
          <a:ext cx="2331400" cy="1864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95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6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NKG : STAR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(‘D’ N31 34.0 E118 42.1 – R101, R289)</a:t>
                      </a:r>
                      <a:endParaRPr sz="800" b="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4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07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(06)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ESB 71F/21A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(ESB 61F/11A)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SNQ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07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(ILS Z 06)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24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25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(24)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ESB 52F/22A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dirty="0"/>
                        <a:t>(ESB 42F/12A)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NJ210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25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dirty="0"/>
                        <a:t>(ILS Z 24)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07(41’)      11811’      25(39’)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06(43’)      11811’      24(38’)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07 : D5(6499’), D6(7582’), 25 : D2(6505’), D1(7582’)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06 : A5(6614’), A6(7860’), 24 : A3(6637’), A9(7864’)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IAF, Missed App SPD APP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: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210kts or 205kts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Follow Me Car on C 13, APU off Procedure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4121388174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ZSNJ(NKG) 49ft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DEB01BE-A52E-4C4C-C792-CD030A6A9959}"/>
              </a:ext>
            </a:extLst>
          </p:cNvPr>
          <p:cNvSpPr/>
          <p:nvPr/>
        </p:nvSpPr>
        <p:spPr>
          <a:xfrm>
            <a:off x="1691269" y="339412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107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0E5FEAA-1A7D-A1DA-1B50-8AF7F58A1DBB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454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6" name="Google Shape;106;p2"/>
          <p:cNvGraphicFramePr/>
          <p:nvPr>
            <p:extLst>
              <p:ext uri="{D42A27DB-BD31-4B8C-83A1-F6EECF244321}">
                <p14:modId xmlns:p14="http://schemas.microsoft.com/office/powerpoint/2010/main" val="4092410895"/>
              </p:ext>
            </p:extLst>
          </p:nvPr>
        </p:nvGraphicFramePr>
        <p:xfrm>
          <a:off x="0" y="1059290"/>
          <a:ext cx="2335800" cy="2202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3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GMP : SID (NADP 1)</a:t>
                      </a:r>
                      <a:endParaRPr sz="800" u="none" strike="noStrike" cap="none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BULTI xT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(BULTI xQ)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324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BULTI xU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(BULTI xZ)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144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KIP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113.6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32R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14L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32L/R : KIP324/5,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YJU R271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14L/R : KIP144/4,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P73 /2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32L(41’)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14R(34’)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APRON(130.875) -&gt; GND(121.9)  -&gt; TWR (All by ATC)  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07" name="Google Shape;107;p2"/>
          <p:cNvGraphicFramePr/>
          <p:nvPr>
            <p:extLst>
              <p:ext uri="{D42A27DB-BD31-4B8C-83A1-F6EECF244321}">
                <p14:modId xmlns:p14="http://schemas.microsoft.com/office/powerpoint/2010/main" val="770973189"/>
              </p:ext>
            </p:extLst>
          </p:nvPr>
        </p:nvGraphicFramePr>
        <p:xfrm>
          <a:off x="4472" y="3976365"/>
          <a:ext cx="2310700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5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7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674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600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CJU : STAR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u="none" strike="noStrike" cap="none" dirty="0">
                          <a:solidFill>
                            <a:srgbClr val="FFC000"/>
                          </a:solidFill>
                        </a:rPr>
                        <a:t>AFT Merge PT(220kts) DCT IAF(210kts), FAF (160kts)</a:t>
                      </a:r>
                      <a:endParaRPr sz="700" u="none" strike="noStrike" cap="none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ILS Z 07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DOTOL xP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YUMIN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DOTOL 160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ILS Z 25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DOTOL xT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DUKAL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DOTOL/-10 160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Entering Rapid TWY CTC GND 121.675 (STOP x)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08" name="Google Shape;108;p2"/>
          <p:cNvGraphicFramePr/>
          <p:nvPr>
            <p:extLst>
              <p:ext uri="{D42A27DB-BD31-4B8C-83A1-F6EECF244321}">
                <p14:modId xmlns:p14="http://schemas.microsoft.com/office/powerpoint/2010/main" val="1305194788"/>
              </p:ext>
            </p:extLst>
          </p:nvPr>
        </p:nvGraphicFramePr>
        <p:xfrm>
          <a:off x="-2501" y="16503"/>
          <a:ext cx="2328850" cy="563987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508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90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/>
                        <a:t>KE GMP 131.15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u="none" strike="noStrike" cap="none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-15분 </a:t>
                      </a:r>
                      <a:r>
                        <a:rPr lang="en-US" sz="600" u="none" strike="noStrike" cap="none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가능</a:t>
                      </a:r>
                      <a:r>
                        <a:rPr lang="en-US" sz="600" u="none" strike="noStrike" cap="none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TOBT 5분 </a:t>
                      </a:r>
                      <a:r>
                        <a:rPr lang="en-US" sz="600" u="none" strike="noStrike" cap="none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u="none" strike="noStrike" cap="none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80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/>
                        <a:t>KE CJU 129.4</a:t>
                      </a:r>
                      <a:endParaRPr sz="9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9" name="Google Shape;109;p2"/>
          <p:cNvSpPr txBox="1"/>
          <p:nvPr/>
        </p:nvSpPr>
        <p:spPr>
          <a:xfrm>
            <a:off x="649003" y="585439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32R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Takeoff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sp>
        <p:nvSpPr>
          <p:cNvPr id="110" name="Google Shape;110;p2"/>
          <p:cNvSpPr/>
          <p:nvPr/>
        </p:nvSpPr>
        <p:spPr>
          <a:xfrm>
            <a:off x="1056807" y="107821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72" y="3262167"/>
            <a:ext cx="700523" cy="71419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F7BE3E7-87A2-12D4-48C3-5C5E1D7415B3}"/>
              </a:ext>
            </a:extLst>
          </p:cNvPr>
          <p:cNvSpPr/>
          <p:nvPr/>
        </p:nvSpPr>
        <p:spPr>
          <a:xfrm>
            <a:off x="1691269" y="346689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395358-67C5-B17F-BCD1-397471B84C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563" y="602614"/>
            <a:ext cx="451728" cy="451728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3729305340"/>
              </p:ext>
            </p:extLst>
          </p:nvPr>
        </p:nvGraphicFramePr>
        <p:xfrm>
          <a:off x="-4046" y="595076"/>
          <a:ext cx="2335723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NKG : SID (NADP 1)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(ATC Hold Expected Fuel Add!!)</a:t>
                      </a:r>
                      <a:endParaRPr sz="800" b="0" u="none" strike="noStrike" cap="none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(07)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ESB 61X/11D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(ESB 71X/21D)</a:t>
                      </a:r>
                      <a:endParaRPr sz="800" b="0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064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064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064</a:t>
                      </a:r>
                      <a:endParaRPr lang="ko-Kore-KR" altLang="en-US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(25)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ESB 42X/12D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u="none" strike="noStrike" cap="none" dirty="0">
                          <a:solidFill>
                            <a:srgbClr val="0070C0"/>
                          </a:solidFill>
                        </a:rPr>
                        <a:t>(ESB 52X/22D)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244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244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244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NJL 113.6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07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25 111.3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24 110.9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06(43’)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07(41’)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24(38’)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25(39’)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APU Start, TUG Connect After Beacon L/T ON</a:t>
                      </a:r>
                      <a:endParaRPr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3206454804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ZSNJ(NKG) 49ft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가능</a:t>
                      </a: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, READ BACK!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9" name="Google Shape;129;p3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-27918" y="2370769"/>
            <a:ext cx="1933543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119.25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NKG APP 126.55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119.075 – 125.95 -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20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.55 -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120.95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125.725(124.52) – 120.72 – 126.17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451313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3BF83F6-C023-69F0-6BFA-C87C25573571}"/>
              </a:ext>
            </a:extLst>
          </p:cNvPr>
          <p:cNvSpPr/>
          <p:nvPr/>
        </p:nvSpPr>
        <p:spPr>
          <a:xfrm>
            <a:off x="1691269" y="308002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20950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192214"/>
            <a:ext cx="1837362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134.85 – 133.72 – 134.85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APP 124.6 – 119.4 </a:t>
            </a:r>
          </a:p>
        </p:txBody>
      </p:sp>
      <p:graphicFrame>
        <p:nvGraphicFramePr>
          <p:cNvPr id="291" name="Google Shape;291;p18"/>
          <p:cNvGraphicFramePr/>
          <p:nvPr>
            <p:extLst>
              <p:ext uri="{D42A27DB-BD31-4B8C-83A1-F6EECF244321}">
                <p14:modId xmlns:p14="http://schemas.microsoft.com/office/powerpoint/2010/main" val="830405547"/>
              </p:ext>
            </p:extLst>
          </p:nvPr>
        </p:nvGraphicFramePr>
        <p:xfrm>
          <a:off x="0" y="61494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089860192"/>
              </p:ext>
            </p:extLst>
          </p:nvPr>
        </p:nvGraphicFramePr>
        <p:xfrm>
          <a:off x="4472" y="3705686"/>
          <a:ext cx="2331400" cy="18190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95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6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TAO : STAR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(AVBIK R</a:t>
                      </a:r>
                      <a:r>
                        <a:rPr lang="en-US" altLang="ko-KR" sz="800" b="0" dirty="0">
                          <a:solidFill>
                            <a:srgbClr val="FFC000"/>
                          </a:solidFill>
                        </a:rPr>
                        <a:t>014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FFC000"/>
                          </a:solidFill>
                        </a:rPr>
                        <a:t>-</a:t>
                      </a:r>
                      <a:r>
                        <a:rPr lang="ko-KR" altLang="en-US" sz="800" b="0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LAROP R</a:t>
                      </a:r>
                      <a:r>
                        <a:rPr lang="en-US" altLang="ko-KR" sz="800" b="0" dirty="0">
                          <a:solidFill>
                            <a:srgbClr val="FFC000"/>
                          </a:solidFill>
                        </a:rPr>
                        <a:t>159</a:t>
                      </a:r>
                      <a:r>
                        <a:rPr lang="ko-KR" altLang="en-US" sz="800" b="0" dirty="0">
                          <a:solidFill>
                            <a:srgbClr val="FFC000"/>
                          </a:solidFill>
                        </a:rPr>
                        <a:t> 동쪽 금지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)</a:t>
                      </a:r>
                      <a:endParaRPr sz="800" b="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35</a:t>
                      </a:r>
                      <a:r>
                        <a:rPr lang="en-US" sz="800" b="0" dirty="0"/>
                        <a:t>(</a:t>
                      </a:r>
                      <a:r>
                        <a:rPr lang="en-US" altLang="ko-KR" sz="800" b="0" dirty="0"/>
                        <a:t>34</a:t>
                      </a:r>
                      <a:r>
                        <a:rPr lang="en-US" sz="800" b="0" dirty="0"/>
                        <a:t>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LAT 91A/01A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JD405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35</a:t>
                      </a:r>
                      <a:r>
                        <a:rPr lang="en-US" sz="800" b="0" dirty="0"/>
                        <a:t>(34)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8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17</a:t>
                      </a:r>
                      <a:r>
                        <a:rPr lang="en-US" sz="800" b="0" dirty="0"/>
                        <a:t>(</a:t>
                      </a:r>
                      <a:r>
                        <a:rPr lang="en-US" altLang="ko-KR" sz="800" b="0" dirty="0"/>
                        <a:t>16</a:t>
                      </a:r>
                      <a:r>
                        <a:rPr lang="en-US" sz="800" b="0" dirty="0"/>
                        <a:t>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LAT 81A/11A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JD305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17</a:t>
                      </a:r>
                      <a:r>
                        <a:rPr lang="en-US" altLang="ko-Kore-KR" sz="800" b="0" dirty="0"/>
                        <a:t>(16)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35(27’)      11811’      17(29’)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rgbClr val="00B050"/>
                          </a:solidFill>
                        </a:rPr>
                        <a:t>34(27’)      11811’      16(27’)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13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FIX : AVBIK R014, LAROP R159 (</a:t>
                      </a:r>
                      <a:r>
                        <a:rPr kumimoji="0" lang="ko-Kore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두점</a:t>
                      </a:r>
                      <a:r>
                        <a:rPr kumimoji="0" lang="ko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연결</a:t>
                      </a: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35 : S2(5255’), S4(6624’), 17 : S1(5282’), S3(6604’)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34 : R2(5278’), R4(6650’), 16 : R1(5318’), R3(6706’)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ko-KR" altLang="en-US" sz="800" dirty="0"/>
                        <a:t>위 </a:t>
                      </a:r>
                      <a:r>
                        <a:rPr lang="en-US" altLang="ko-KR" sz="800" dirty="0"/>
                        <a:t>Vacate Point </a:t>
                      </a:r>
                      <a:r>
                        <a:rPr lang="ko-KR" altLang="en-US" sz="800" dirty="0"/>
                        <a:t>불가시 </a:t>
                      </a:r>
                      <a:r>
                        <a:rPr lang="en-US" altLang="ko-KR" sz="800" dirty="0"/>
                        <a:t>TWR</a:t>
                      </a:r>
                      <a:r>
                        <a:rPr lang="ko-KR" altLang="en-US" sz="800" dirty="0"/>
                        <a:t> 보고</a:t>
                      </a:r>
                      <a:endParaRPr lang="en-US" altLang="ko-KR" sz="800"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Follow Me Car on </a:t>
                      </a:r>
                      <a:r>
                        <a:rPr lang="en-US" sz="800" dirty="0" err="1"/>
                        <a:t>Lxx</a:t>
                      </a:r>
                      <a:r>
                        <a:rPr lang="en-US" sz="800" dirty="0"/>
                        <a:t>, APU off Procedure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897201385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ZSQD(TAO) 30ft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56807" y="147365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9C6E74A-61DD-FB48-630E-D5F935207F53}"/>
              </a:ext>
            </a:extLst>
          </p:cNvPr>
          <p:cNvSpPr/>
          <p:nvPr/>
        </p:nvSpPr>
        <p:spPr>
          <a:xfrm>
            <a:off x="1691269" y="338016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54328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3B483F0-42D3-E32E-FACB-BE6E8EB00C9C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41043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2131805954"/>
              </p:ext>
            </p:extLst>
          </p:nvPr>
        </p:nvGraphicFramePr>
        <p:xfrm>
          <a:off x="-4046" y="706220"/>
          <a:ext cx="2335723" cy="1670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TAO : SID (NADP 1) 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/>
                        <a:t>34</a:t>
                      </a:r>
                      <a:endParaRPr lang="en-US" sz="800" b="1" u="none" strike="noStrike" cap="none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</a:t>
                      </a:r>
                      <a:r>
                        <a:rPr lang="en-US" altLang="ko-KR" sz="800" b="0" u="none" strike="noStrike" cap="none" dirty="0"/>
                        <a:t>35</a:t>
                      </a:r>
                      <a:r>
                        <a:rPr lang="en-US" sz="800" b="0" u="none" strike="noStrike" cap="none" dirty="0"/>
                        <a:t>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LAT 91D/01D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350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350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 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350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16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(17)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LAT 81D/11D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170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 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170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JDG 114.45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110.15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35 109.75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16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34 108.55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34(27’)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35(27’)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16(27’)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17(29’)</a:t>
                      </a:r>
                      <a:endParaRPr sz="8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Heading 190, Join W209 -&gt;  DCT LATUX CRS 147</a:t>
                      </a:r>
                      <a:endParaRPr b="1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2887008107"/>
              </p:ext>
            </p:extLst>
          </p:nvPr>
        </p:nvGraphicFramePr>
        <p:xfrm>
          <a:off x="-2501" y="16504"/>
          <a:ext cx="2328850" cy="68129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ZSQD(TAO) 30ft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가능</a:t>
                      </a: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, READ BACK!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(Voice 10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ko-KR" altLang="en-US" sz="700" dirty="0" err="1">
                          <a:solidFill>
                            <a:srgbClr val="FF0000"/>
                          </a:solidFill>
                        </a:rPr>
                        <a:t>부터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9" name="Google Shape;129;p3"/>
          <p:cNvSpPr/>
          <p:nvPr/>
        </p:nvSpPr>
        <p:spPr>
          <a:xfrm>
            <a:off x="1056807" y="1374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-27918" y="2481872"/>
            <a:ext cx="1673856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119.4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APP 124.6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134.85 – 133.72 – DLC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132.8 – APP 119.75</a:t>
            </a: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2518493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F7ECE49-9E21-8FEE-FAC2-8AE2B6530131}"/>
              </a:ext>
            </a:extLst>
          </p:cNvPr>
          <p:cNvSpPr/>
          <p:nvPr/>
        </p:nvSpPr>
        <p:spPr>
          <a:xfrm>
            <a:off x="1691269" y="3066065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61470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192214"/>
            <a:ext cx="1837362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133.72 – 128.15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Final 119.0</a:t>
            </a:r>
          </a:p>
        </p:txBody>
      </p:sp>
      <p:graphicFrame>
        <p:nvGraphicFramePr>
          <p:cNvPr id="291" name="Google Shape;291;p18"/>
          <p:cNvGraphicFramePr/>
          <p:nvPr>
            <p:extLst>
              <p:ext uri="{D42A27DB-BD31-4B8C-83A1-F6EECF244321}">
                <p14:modId xmlns:p14="http://schemas.microsoft.com/office/powerpoint/2010/main" val="3489710406"/>
              </p:ext>
            </p:extLst>
          </p:nvPr>
        </p:nvGraphicFramePr>
        <p:xfrm>
          <a:off x="0" y="62890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3494330361"/>
              </p:ext>
            </p:extLst>
          </p:nvPr>
        </p:nvGraphicFramePr>
        <p:xfrm>
          <a:off x="4472" y="3705686"/>
          <a:ext cx="2333879" cy="18190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3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PEK : STAR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(RW01/19 main (RW36L/18R))</a:t>
                      </a:r>
                      <a:endParaRPr sz="800" b="0" dirty="0">
                        <a:solidFill>
                          <a:schemeClr val="accent4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01</a:t>
                      </a:r>
                      <a:r>
                        <a:rPr lang="en-US" sz="800" b="0" dirty="0"/>
                        <a:t>(36L)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DUMAP </a:t>
                      </a:r>
                      <a:r>
                        <a:rPr lang="en-US" sz="800" b="1" dirty="0" err="1"/>
                        <a:t>xZA</a:t>
                      </a:r>
                      <a:endParaRPr 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AA421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01</a:t>
                      </a:r>
                      <a:r>
                        <a:rPr lang="en-US" sz="800" b="0" dirty="0"/>
                        <a:t>(Y 36L)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8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19</a:t>
                      </a:r>
                      <a:r>
                        <a:rPr lang="en-US" sz="800" b="0" dirty="0"/>
                        <a:t>(</a:t>
                      </a:r>
                      <a:r>
                        <a:rPr lang="en-US" altLang="ko-KR" sz="800" b="0" dirty="0"/>
                        <a:t>18R)</a:t>
                      </a:r>
                      <a:r>
                        <a:rPr lang="en-US" sz="800" b="0" dirty="0"/>
                        <a:t>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DUMAP </a:t>
                      </a:r>
                      <a:r>
                        <a:rPr lang="en-US" altLang="ko-Kore-KR" sz="800" b="1" dirty="0" err="1"/>
                        <a:t>xZA</a:t>
                      </a:r>
                      <a:endParaRPr lang="en-US" altLang="ko-Kore-KR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AA521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19</a:t>
                      </a:r>
                      <a:r>
                        <a:rPr lang="en-US" altLang="ko-Kore-KR" sz="800" b="0" dirty="0"/>
                        <a:t>(Y 18R)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01(84’)      12467’      19(94’)</a:t>
                      </a:r>
                      <a:r>
                        <a:rPr lang="ko-KR" altLang="en-US" sz="8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3.2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rgbClr val="00B050"/>
                          </a:solidFill>
                        </a:rPr>
                        <a:t>36L(107’)      10499’      18R(115’)     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13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FIX : </a:t>
                      </a:r>
                      <a:r>
                        <a:rPr kumimoji="0" lang="en-US" altLang="ko-Kore-KR" sz="8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RWxx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/8(180kts), /6(160kts) 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TMA Max 280kts</a:t>
                      </a: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01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Q5(5223’), Q6(7024’), 19 :Q4(5298’), Q3(7103’)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36L : P6(6276’), P7(7719’), 18R : P3(6223’), P2(7552’)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off Procedure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(GND Air Cond’ &amp; GPU)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dirty="0"/>
                        <a:t>Standard TAXI RTE in Jeppesen Chart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361046548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Air China Beijing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132.0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14927" y="147365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DCF81DD-D726-B292-F71D-AFFEFCC3B9BD}"/>
              </a:ext>
            </a:extLst>
          </p:cNvPr>
          <p:cNvSpPr/>
          <p:nvPr/>
        </p:nvSpPr>
        <p:spPr>
          <a:xfrm>
            <a:off x="1691269" y="335922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96583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7" name="직사각형 6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239FF49-A352-737B-E69F-395AFE3BFBCD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79959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1985096044"/>
              </p:ext>
            </p:extLst>
          </p:nvPr>
        </p:nvGraphicFramePr>
        <p:xfrm>
          <a:off x="-4046" y="796960"/>
          <a:ext cx="2335723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PEK : SID (NADP 1)  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RW36R/18L </a:t>
                      </a:r>
                      <a:r>
                        <a:rPr lang="en-US" sz="800" u="none" strike="noStrike" cap="none" dirty="0" err="1">
                          <a:solidFill>
                            <a:schemeClr val="accent4"/>
                          </a:solidFill>
                        </a:rPr>
                        <a:t>Intersec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 T/O W2, W7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/>
                        <a:t>36R</a:t>
                      </a:r>
                      <a:endParaRPr lang="en-US" sz="800" b="1" u="none" strike="noStrike" cap="none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(01)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xWD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359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(19)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xZD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179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PEK 114.7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36R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111.55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18L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01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36R : PEK 325/11, 36L : PEK 326/13, 01 : PEK 323/9 R124</a:t>
                      </a:r>
                      <a:endParaRPr sz="800" b="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186816789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36R(98’)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01(84’)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18L(110’)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19(94’)</a:t>
                      </a:r>
                      <a:endParaRPr sz="8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COBT from ATIS “Enroute”, Bad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Wx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 DOTRA SID</a:t>
                      </a:r>
                      <a:endParaRPr b="1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190694353"/>
              </p:ext>
            </p:extLst>
          </p:nvPr>
        </p:nvGraphicFramePr>
        <p:xfrm>
          <a:off x="-2501" y="16504"/>
          <a:ext cx="2328850" cy="77273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Air China Beijing 132.0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30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Voice 10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endParaRPr lang="en-US" altLang="ko-KR" sz="7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(COBT/STD 15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 차이 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CTC Comm)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9" name="Google Shape;129;p3"/>
          <p:cNvSpPr/>
          <p:nvPr/>
        </p:nvSpPr>
        <p:spPr>
          <a:xfrm>
            <a:off x="1056807" y="1374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998160" y="2492153"/>
            <a:ext cx="1412566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124.4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123.2 –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132.8 – APP 119.75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255686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3" name="그림 2" descr="텍스트, 지도, 도표, 라인이(가) 표시된 사진&#10;&#10;자동 생성된 설명">
            <a:extLst>
              <a:ext uri="{FF2B5EF4-FFF2-40B4-BE49-F238E27FC236}">
                <a16:creationId xmlns:a16="http://schemas.microsoft.com/office/drawing/2014/main" id="{9995A052-72E8-21E5-F8B4-8A7F91B0B5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557950"/>
            <a:ext cx="1029898" cy="855481"/>
          </a:xfrm>
          <a:prstGeom prst="rect">
            <a:avLst/>
          </a:prstGeom>
        </p:spPr>
      </p:pic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9B7213F-E871-34E0-9124-55D405943A2E}"/>
              </a:ext>
            </a:extLst>
          </p:cNvPr>
          <p:cNvSpPr/>
          <p:nvPr/>
        </p:nvSpPr>
        <p:spPr>
          <a:xfrm>
            <a:off x="1691269" y="312190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10626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156248"/>
            <a:ext cx="2291012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 – 135.65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134.325(128.775)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SHE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APP 12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5.55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119.825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TWR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118.1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2890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333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5711051"/>
              </p:ext>
            </p:extLst>
          </p:nvPr>
        </p:nvGraphicFramePr>
        <p:xfrm>
          <a:off x="4472" y="3916715"/>
          <a:ext cx="2307200" cy="16250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229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69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SHE : STAR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(CLR Limit TOSID Late Handoff to SHE)</a:t>
                      </a:r>
                      <a:endParaRPr sz="800" b="0" dirty="0">
                        <a:solidFill>
                          <a:schemeClr val="accent4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</a:t>
                      </a:r>
                      <a:r>
                        <a:rPr lang="en-US" altLang="ko-KR" sz="800" b="1" dirty="0"/>
                        <a:t>6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TOSID 62A, 61A </a:t>
                      </a:r>
                      <a:endParaRPr lang="en-US"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TX504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06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8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24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TOSID 72A, 11A 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TX662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06(170’)          10499’         24(198’)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613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Around TOSID – Present TRK or HDG – CTC SHE CTL 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17591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06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D(6210’),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C(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7854’),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24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: J(6227’),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K(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7864’) - ATC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 </a:t>
                      </a: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06 : HP06(03), 24 : HP06(03) Follow Me Car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Confirm Chocks in Place then Parking Brake Release!!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off Procedure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(GND Air Cond’ &amp; GPU)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168702482"/>
              </p:ext>
            </p:extLst>
          </p:nvPr>
        </p:nvGraphicFramePr>
        <p:xfrm>
          <a:off x="-2501" y="16504"/>
          <a:ext cx="2328850" cy="5898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ZYTX(SHE) 198ft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China Southern Dispatch </a:t>
                      </a:r>
                      <a:r>
                        <a:rPr lang="en-US" altLang="ko-Kore-KR" sz="900" dirty="0"/>
                        <a:t>131.5</a:t>
                      </a:r>
                      <a:endParaRPr lang="en-US" altLang="ko-Kore-KR" sz="1400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993283" y="93255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F074E77-9B05-310C-A370-DD51E0BFBDB2}"/>
              </a:ext>
            </a:extLst>
          </p:cNvPr>
          <p:cNvSpPr/>
          <p:nvPr/>
        </p:nvSpPr>
        <p:spPr>
          <a:xfrm>
            <a:off x="1691269" y="351976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02906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3773BDA-E34B-F55A-0A4C-62BB3DA0B4F7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29758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3643484758"/>
              </p:ext>
            </p:extLst>
          </p:nvPr>
        </p:nvGraphicFramePr>
        <p:xfrm>
          <a:off x="-4046" y="796960"/>
          <a:ext cx="2335723" cy="1548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0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SHE : SID (NADP 1)  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A2, A8 </a:t>
                      </a:r>
                      <a:r>
                        <a:rPr lang="en-US" sz="800" u="none" strike="noStrike" cap="none" dirty="0" err="1">
                          <a:solidFill>
                            <a:schemeClr val="accent4"/>
                          </a:solidFill>
                        </a:rPr>
                        <a:t>Intersec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 T/O by ATC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</a:t>
                      </a: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TOSID 61,62D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056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056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056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</a:t>
                      </a: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TOSID 71,72D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236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236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236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SEY 114.1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06 110.5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24 110.3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06(170’) 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24(198’)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Follow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FollowMe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 Car Until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HPxx</a:t>
                      </a:r>
                      <a:endParaRPr lang="en-US" sz="800" b="1" u="none" strike="noStrike" cap="none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Be Careful “Hold short CAT I Hold line”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Maintain Present TRK/HDG Join A588(CRS 217)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Offset R3 </a:t>
                      </a: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  <a:sym typeface="Wingdings" pitchFamily="2" charset="2"/>
                        </a:rPr>
                        <a:t> </a:t>
                      </a: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Active Fix DCT and EXE again!! </a:t>
                      </a:r>
                      <a:endParaRPr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2058332410"/>
              </p:ext>
            </p:extLst>
          </p:nvPr>
        </p:nvGraphicFramePr>
        <p:xfrm>
          <a:off x="-2501" y="16504"/>
          <a:ext cx="2328850" cy="7879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ZYTX(SHE) 198ft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China Southern Dispatch 131.5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700" dirty="0">
                          <a:solidFill>
                            <a:srgbClr val="FF0000"/>
                          </a:solidFill>
                        </a:rPr>
                        <a:t>DCL 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가능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, 5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 </a:t>
                      </a:r>
                      <a:r>
                        <a:rPr lang="en-US" altLang="ko-Kore-KR" sz="700" dirty="0">
                          <a:solidFill>
                            <a:srgbClr val="FF0000"/>
                          </a:solidFill>
                        </a:rPr>
                        <a:t>READ BACK!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700" dirty="0">
                          <a:solidFill>
                            <a:srgbClr val="FF0000"/>
                          </a:solidFill>
                        </a:rPr>
                        <a:t>(Voice 10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altLang="ko-KR" sz="70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7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9" name="Google Shape;129;p3"/>
          <p:cNvSpPr/>
          <p:nvPr/>
        </p:nvSpPr>
        <p:spPr>
          <a:xfrm>
            <a:off x="1056807" y="1374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29087" y="2406392"/>
            <a:ext cx="1601721" cy="1017064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CTC APP without TWR Instruction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119.825 – 125.55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 134.325 – 135.65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132.8 – APP 119.75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403935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791A2BC-C478-20D0-8659-71CBFABE68D2}"/>
              </a:ext>
            </a:extLst>
          </p:cNvPr>
          <p:cNvSpPr/>
          <p:nvPr/>
        </p:nvSpPr>
        <p:spPr>
          <a:xfrm>
            <a:off x="1691269" y="305908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4163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3695470389"/>
              </p:ext>
            </p:extLst>
          </p:nvPr>
        </p:nvGraphicFramePr>
        <p:xfrm>
          <a:off x="0" y="1070883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CJU : SID (NADP 1)</a:t>
                      </a:r>
                      <a:endParaRPr sz="800" u="none" strike="noStrike" cap="none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07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KAMIT xE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066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25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KAMIT xW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246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07 : NONE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25 : YDM246/3, R290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8" name="Google Shape;118;p3"/>
          <p:cNvGraphicFramePr/>
          <p:nvPr>
            <p:extLst>
              <p:ext uri="{D42A27DB-BD31-4B8C-83A1-F6EECF244321}">
                <p14:modId xmlns:p14="http://schemas.microsoft.com/office/powerpoint/2010/main" val="3304168252"/>
              </p:ext>
            </p:extLst>
          </p:nvPr>
        </p:nvGraphicFramePr>
        <p:xfrm>
          <a:off x="4999" y="3494395"/>
          <a:ext cx="2330850" cy="2058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6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7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GMP : STAR</a:t>
                      </a:r>
                      <a:endParaRPr sz="800" u="none" strike="noStrike" cap="none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32L/R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r>
                        <a:rPr lang="en-US" sz="800" b="1" u="none" strike="noStrike" cap="none"/>
                        <a:t>OLMEN xT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/>
                        <a:t>OLMEN xT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BUMSI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14R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r>
                        <a:rPr lang="en-US" sz="800" b="1" u="none" strike="noStrike" cap="none" dirty="0"/>
                        <a:t>OLMEN </a:t>
                      </a:r>
                      <a:r>
                        <a:rPr lang="en-US" sz="800" b="1" u="none" strike="noStrike" cap="none" dirty="0" err="1"/>
                        <a:t>xU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/>
                        <a:t>OLMEN </a:t>
                      </a:r>
                      <a:r>
                        <a:rPr lang="en-US" sz="800" b="1" u="none" strike="noStrike" cap="none" dirty="0" err="1"/>
                        <a:t>xU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DOKDO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32L(41’)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14R(34’)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KIP /8(RWY 32), YJU R271, P73 /2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 : D3(6532’), E2(9117’), 32R : E1(6614’)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 : C1(6578’)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32L/R : 8 KIP L/G, 14R : LOC CAPT L/G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FAF : Final Flap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TWR -&gt; GND -&gt; APRON (All by ATC)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Except RWY14R Landing (Until R)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3100584867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-10분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0" name="Google Shape;120;p3"/>
          <p:cNvSpPr txBox="1"/>
          <p:nvPr/>
        </p:nvSpPr>
        <p:spPr>
          <a:xfrm>
            <a:off x="-35514" y="602871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32L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Landing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sp>
        <p:nvSpPr>
          <p:cNvPr id="129" name="Google Shape;129;p3"/>
          <p:cNvSpPr/>
          <p:nvPr/>
        </p:nvSpPr>
        <p:spPr>
          <a:xfrm>
            <a:off x="1056807" y="147363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501" y="2617401"/>
            <a:ext cx="1166932" cy="829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2AAA03F3-9C76-BDAE-2BA4-2B888A8439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2416" y="584746"/>
            <a:ext cx="492402" cy="492402"/>
          </a:xfrm>
          <a:prstGeom prst="rect">
            <a:avLst/>
          </a:prstGeom>
        </p:spPr>
      </p:pic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B16E261-9AC3-8FB7-7BA3-4E68F41DDAB3}"/>
              </a:ext>
            </a:extLst>
          </p:cNvPr>
          <p:cNvSpPr/>
          <p:nvPr/>
        </p:nvSpPr>
        <p:spPr>
          <a:xfrm>
            <a:off x="1691269" y="292924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6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496196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126.17 – 120.72 – 124.52(125.72)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120.95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125.62(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119.975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)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125.4 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2617716304"/>
              </p:ext>
            </p:extLst>
          </p:nvPr>
        </p:nvGraphicFramePr>
        <p:xfrm>
          <a:off x="4472" y="3705686"/>
          <a:ext cx="2351640" cy="1832803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664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44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5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25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PVG : STAR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(North of ‘PVGNB’, R-276 Prohibited)</a:t>
                      </a:r>
                      <a:endParaRPr sz="800" b="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07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34R</a:t>
                      </a:r>
                      <a:r>
                        <a:rPr lang="en-US" sz="800" b="0" dirty="0"/>
                        <a:t>(L)/35L(R)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DUM 91A/92A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MP2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75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16L(R)/</a:t>
                      </a:r>
                      <a:r>
                        <a:rPr lang="en-US" sz="800" b="0" dirty="0"/>
                        <a:t>17R(L)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DUM 81A/82A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MP1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34R/L(11’/12’)   12467’  16L/R(12’/11’)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35R(10’)      13123’     17L10’)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35L(12’)      11155’     17R(12’)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5666460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34R : G4(5603’), G5(6896’), 16L : G3(5577’), G2(6909’)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35L : D4(5636’), D5(6932’), 17R : D3(5626’), D2(6942’)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Normally DUMET 6000m</a:t>
                      </a:r>
                      <a:endParaRPr lang="en-US" altLang="ko-KR" sz="800"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Follow Me Car Insight – TAXI L/T </a:t>
                      </a:r>
                      <a:r>
                        <a:rPr lang="en-US" sz="800" dirty="0" err="1"/>
                        <a:t>off,APU</a:t>
                      </a:r>
                      <a:r>
                        <a:rPr lang="en-US" sz="800" dirty="0"/>
                        <a:t> off Procedure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948310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ZSPD(PVG) 13ft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China Eastern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130.5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DEB01BE-A52E-4C4C-C792-CD030A6A9959}"/>
              </a:ext>
            </a:extLst>
          </p:cNvPr>
          <p:cNvSpPr/>
          <p:nvPr/>
        </p:nvSpPr>
        <p:spPr>
          <a:xfrm>
            <a:off x="1691269" y="339412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55555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0E5FEAA-1A7D-A1DA-1B50-8AF7F58A1DBB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39350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2497413401"/>
              </p:ext>
            </p:extLst>
          </p:nvPr>
        </p:nvGraphicFramePr>
        <p:xfrm>
          <a:off x="-4045" y="595076"/>
          <a:ext cx="2300931" cy="2208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27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7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44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5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991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7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89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4761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230296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PVG : SID (NADP 1)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(ATC Hold Expected Fuel Add!!)</a:t>
                      </a:r>
                      <a:endParaRPr sz="800" b="0" u="none" strike="noStrike" cap="none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93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34L/R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35R/L</a:t>
                      </a:r>
                      <a:endParaRPr sz="800" b="0" u="none" strike="noStrike" cap="none" dirty="0"/>
                    </a:p>
                  </a:txBody>
                  <a:tcPr marL="0" marR="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LAM 92D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(LAM 91D)</a:t>
                      </a:r>
                      <a:endParaRPr sz="800" b="0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348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348</a:t>
                      </a:r>
                      <a:endParaRPr sz="800" b="1" u="none" strike="noStrike" cap="none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348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93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16R/L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17L/R</a:t>
                      </a:r>
                      <a:endParaRPr sz="800" b="0" u="none" strike="noStrike" cap="none" dirty="0"/>
                    </a:p>
                  </a:txBody>
                  <a:tcPr marL="0" marR="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LAM 82D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u="none" strike="noStrike" cap="none" dirty="0">
                          <a:solidFill>
                            <a:srgbClr val="0070C0"/>
                          </a:solidFill>
                        </a:rPr>
                        <a:t>(LAM 81D)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168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168</a:t>
                      </a:r>
                      <a:endParaRPr sz="800" b="1" u="none" strike="noStrike" cap="none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168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483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PUD 116.9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34R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35L 108.1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34L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35R 111.9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483">
                <a:tc gridSpan="3"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16L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111.5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17R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111.1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16R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108.7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17L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110.7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4225180"/>
                  </a:ext>
                </a:extLst>
              </a:tr>
              <a:tr h="300679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34R/L(11’/12’)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35R(10’)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35L(12’)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11155’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16L/R(12’/11’)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17L(10’)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17R(12’)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6937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APU Start, TUG Connect After Beacon L/T ON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Ready for Intersection T/O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496655120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ZSPD(PVG)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China Eastern 130.5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20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, No READ BACK!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9" name="Google Shape;129;p3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20837" y="2823127"/>
            <a:ext cx="1710405" cy="53860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125.4 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(Without Instruction)</a:t>
            </a:r>
          </a:p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</a:t>
            </a:r>
            <a:r>
              <a:rPr kumimoji="1" lang="en-US" altLang="ko-Kore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</a:t>
            </a:r>
            <a:r>
              <a:rPr kumimoji="1" lang="en-US" altLang="ko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125.62(</a:t>
            </a:r>
            <a:r>
              <a:rPr kumimoji="1" lang="en-US" altLang="ko-Kore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119.975</a:t>
            </a:r>
            <a:r>
              <a:rPr kumimoji="1" lang="en-US" altLang="ko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120.95</a:t>
            </a:r>
          </a:p>
          <a:p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125.725(124.52) – 120.72 – 126.17</a:t>
            </a:r>
          </a:p>
          <a:p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583957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3BF83F6-C023-69F0-6BFA-C87C25573571}"/>
              </a:ext>
            </a:extLst>
          </p:cNvPr>
          <p:cNvSpPr/>
          <p:nvPr/>
        </p:nvSpPr>
        <p:spPr>
          <a:xfrm>
            <a:off x="1691269" y="308002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80455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192214"/>
            <a:ext cx="2291012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 – 135.65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128.77 – SHE 119.3 – 118.9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YNJ TWR 118.75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2890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659780030"/>
              </p:ext>
            </p:extLst>
          </p:nvPr>
        </p:nvGraphicFramePr>
        <p:xfrm>
          <a:off x="-1706" y="3761287"/>
          <a:ext cx="2333879" cy="1784392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168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97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8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YNJ : RNP STAR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(RW09 main for L/D)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CHK NAV DATA for Holding Area(Expect Hold Mil Train)</a:t>
                      </a:r>
                      <a:endParaRPr sz="800" b="0" dirty="0">
                        <a:solidFill>
                          <a:schemeClr val="accent4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09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KANVU 09A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(OMBAD 09A)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YJ504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09</a:t>
                      </a:r>
                      <a:endParaRPr lang="en-US" sz="800" b="0" dirty="0"/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27</a:t>
                      </a:r>
                      <a:endParaRPr sz="800" b="0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KANVU 19</a:t>
                      </a:r>
                      <a:r>
                        <a:rPr lang="en-US" altLang="ko-Kore-KR" sz="800" b="0" dirty="0"/>
                        <a:t>(18,17</a:t>
                      </a:r>
                      <a:r>
                        <a:rPr lang="en-US" altLang="ko-Kore-KR" sz="800" b="1" dirty="0"/>
                        <a:t>)A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(OMBAD 19</a:t>
                      </a:r>
                      <a:r>
                        <a:rPr lang="en-US" altLang="ko-Kore-KR" sz="800" b="0" dirty="0"/>
                        <a:t>(18)</a:t>
                      </a:r>
                      <a:r>
                        <a:rPr lang="en-US" altLang="ko-Kore-KR" sz="800" b="1" dirty="0"/>
                        <a:t>A)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YJ604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Report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27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07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0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09(621’)      8530’      27(597’)</a:t>
                      </a:r>
                      <a:r>
                        <a:rPr lang="ko-KR" altLang="en-US" sz="8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3.3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007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FIX : DPRKK(N43 01.6/E129 52.0) R100, R200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        RWY27  /12 (Do not overshoot 12DME ARC)</a:t>
                      </a: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160867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  09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180 BACK(8530’),             27 : B(7400’), A (8350’)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007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Expect Hold Due to Military Training Time(ADD FUEL)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PAX Window must closed Between APP and DEP.</a:t>
                      </a: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2983491294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ZYYJ(YNJ) </a:t>
                      </a:r>
                      <a:r>
                        <a:rPr lang="en-US" sz="1300" dirty="0">
                          <a:solidFill>
                            <a:srgbClr val="FF0000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624ft</a:t>
                      </a:r>
                      <a:endParaRPr sz="13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14927" y="147365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DCF81DD-D726-B292-F71D-AFFEFCC3B9BD}"/>
              </a:ext>
            </a:extLst>
          </p:cNvPr>
          <p:cNvSpPr/>
          <p:nvPr/>
        </p:nvSpPr>
        <p:spPr>
          <a:xfrm>
            <a:off x="1691269" y="335922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20685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7" name="직사각형 6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239FF49-A352-737B-E69F-395AFE3BFBCD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3B9E08-9399-887D-087F-8AD383B55718}"/>
              </a:ext>
            </a:extLst>
          </p:cNvPr>
          <p:cNvSpPr txBox="1"/>
          <p:nvPr/>
        </p:nvSpPr>
        <p:spPr>
          <a:xfrm>
            <a:off x="24681" y="5030270"/>
            <a:ext cx="16249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dirty="0">
                <a:solidFill>
                  <a:srgbClr val="C00000"/>
                </a:solidFill>
              </a:rPr>
              <a:t>QFE Next Page</a:t>
            </a:r>
            <a:endParaRPr kumimoji="1" lang="ko-Kore-KR" altLang="en-US" sz="105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136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oogle Shape;377;p28">
            <a:extLst>
              <a:ext uri="{FF2B5EF4-FFF2-40B4-BE49-F238E27FC236}">
                <a16:creationId xmlns:a16="http://schemas.microsoft.com/office/drawing/2014/main" id="{3BC43B3A-BAD2-E13A-4922-2BB962CCA0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4243983"/>
              </p:ext>
            </p:extLst>
          </p:nvPr>
        </p:nvGraphicFramePr>
        <p:xfrm>
          <a:off x="7" y="822012"/>
          <a:ext cx="2328850" cy="46929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0132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5634">
                  <a:extLst>
                    <a:ext uri="{9D8B030D-6E8A-4147-A177-3AD203B41FA5}">
                      <a16:colId xmlns:a16="http://schemas.microsoft.com/office/drawing/2014/main" val="2543703711"/>
                    </a:ext>
                  </a:extLst>
                </a:gridCol>
              </a:tblGrid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Height based on QFE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(instructed by ATC)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Altitude base on QNH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(Set Altitude : QFE + </a:t>
                      </a:r>
                      <a:r>
                        <a:rPr lang="en-US" sz="800" dirty="0" err="1"/>
                        <a:t>Elev</a:t>
                      </a:r>
                      <a:r>
                        <a:rPr lang="en-US" sz="800" dirty="0"/>
                        <a:t> SET)</a:t>
                      </a:r>
                      <a:endParaRPr sz="800" dirty="0"/>
                    </a:p>
                  </a:txBody>
                  <a:tcPr marL="3600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xxx m on QFE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xxx m plus Elevation Set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0" marT="36000" marB="36000" anchor="ctr"/>
                </a:tc>
                <a:extLst>
                  <a:ext uri="{0D108BD9-81ED-4DB2-BD59-A6C34878D82A}">
                    <a16:rowId xmlns:a16="http://schemas.microsoft.com/office/drawing/2014/main" val="135975710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3000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10500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2700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9500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3728746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2400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8500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94665434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2100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7500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38776883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1800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6500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82290507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1500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5600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475050887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1200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4600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820777377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1100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4200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638046599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1000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3900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51020131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850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3400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0332092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800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3200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57488931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750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3100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57026468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550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2400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849956985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515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2300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70792709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500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2300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285190659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425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2000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959726209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355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1800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06626546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1300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57348927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1000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92805057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623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4087151422"/>
                  </a:ext>
                </a:extLst>
              </a:tr>
            </a:tbl>
          </a:graphicData>
        </a:graphic>
      </p:graphicFrame>
      <p:graphicFrame>
        <p:nvGraphicFramePr>
          <p:cNvPr id="5" name="Google Shape;381;p28">
            <a:extLst>
              <a:ext uri="{FF2B5EF4-FFF2-40B4-BE49-F238E27FC236}">
                <a16:creationId xmlns:a16="http://schemas.microsoft.com/office/drawing/2014/main" id="{574A80DF-A9B9-C95F-1A2C-D48963F2FF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0243799"/>
              </p:ext>
            </p:extLst>
          </p:nvPr>
        </p:nvGraphicFramePr>
        <p:xfrm>
          <a:off x="7" y="0"/>
          <a:ext cx="2328850" cy="8229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rgbClr val="C00000"/>
                          </a:solidFill>
                        </a:rPr>
                        <a:t>YNJ</a:t>
                      </a:r>
                      <a:r>
                        <a:rPr lang="en-US" sz="1000" dirty="0"/>
                        <a:t>  Altitude / Height Conversion Table</a:t>
                      </a:r>
                      <a:endParaRPr sz="10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9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1" dirty="0" err="1">
                          <a:solidFill>
                            <a:srgbClr val="C00000"/>
                          </a:solidFill>
                        </a:rPr>
                        <a:t>xxxx</a:t>
                      </a: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 meters on STD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이후 적용</a:t>
                      </a:r>
                      <a:endParaRPr lang="en-US"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xxxx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 meters on QFE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xxxx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 -&gt; REQ QNH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-&gt; QNH xxx SET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</a:rPr>
                        <a:t>후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Conversion Table 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</a:rPr>
                        <a:t>사용</a:t>
                      </a:r>
                      <a:endParaRPr lang="en-US" altLang="ko-KR"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YNJ A/P Elevation : 623ft = 22.5hPa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47732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815102279"/>
              </p:ext>
            </p:extLst>
          </p:nvPr>
        </p:nvGraphicFramePr>
        <p:xfrm>
          <a:off x="-4046" y="586900"/>
          <a:ext cx="2369211" cy="1914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0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26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05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92812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YNJ : RNP SID (NADP 1) 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RW27 Main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CTOT from GND Staff due to Mil Train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Consider Improve C/B &amp; NO Bleed T/O (in Summer)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27</a:t>
                      </a: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KANVU 09D (01D)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271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271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271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09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KANVU 19D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(11D)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179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C00000"/>
                          </a:solidFill>
                        </a:rPr>
                        <a:t>SPD 200kts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YNJ 113.1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09 108.7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27 109.3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u="none" strike="noStrike" cap="none" dirty="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 b="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27 : YNJ 271/3.6, YNJ 073/10</a:t>
                      </a: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(MAX 162kts)</a:t>
                      </a:r>
                      <a:endParaRPr kumimoji="0" lang="en-US" altLang="ko-Kore-KR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09 : YNJ 091/4.5, YNJ 287/11 (MAX 162kts)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186816789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27(597’) 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</a:t>
                      </a:r>
                      <a:r>
                        <a:rPr lang="ko-KR" alt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8530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09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621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RWY 27 180 Back(Clockwise)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/>
        </p:nvGraphicFramePr>
        <p:xfrm>
          <a:off x="-2501" y="16504"/>
          <a:ext cx="2328850" cy="5593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ZYYJ(YNJ) </a:t>
                      </a:r>
                      <a:r>
                        <a:rPr lang="en-US" altLang="ko-Kore-KR" sz="1300" dirty="0">
                          <a:solidFill>
                            <a:srgbClr val="C00000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624ft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None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TWR 118.75 By Voice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9" name="Google Shape;129;p3"/>
          <p:cNvSpPr/>
          <p:nvPr/>
        </p:nvSpPr>
        <p:spPr>
          <a:xfrm>
            <a:off x="1056807" y="1374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1250078" y="2475724"/>
            <a:ext cx="1136850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YNJ 118.75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SHE 132.35 – 119.3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128.77 –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135.65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132.95 - ICN 132.8 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9B7213F-E871-34E0-9124-55D405943A2E}"/>
              </a:ext>
            </a:extLst>
          </p:cNvPr>
          <p:cNvSpPr/>
          <p:nvPr/>
        </p:nvSpPr>
        <p:spPr>
          <a:xfrm>
            <a:off x="1691269" y="312190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pic>
        <p:nvPicPr>
          <p:cNvPr id="7" name="그림 6" descr="지도, 텍스트, 아틀라스이(가) 표시된 사진&#10;&#10;자동 생성된 설명">
            <a:extLst>
              <a:ext uri="{FF2B5EF4-FFF2-40B4-BE49-F238E27FC236}">
                <a16:creationId xmlns:a16="http://schemas.microsoft.com/office/drawing/2014/main" id="{F19609A6-7271-6D23-5630-D75089A26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496857"/>
            <a:ext cx="1311394" cy="60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79268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34798"/>
            <a:ext cx="2496196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126.17 – 120.72 – 124.52(125.72)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120.95 – 120.55 - SHA APP 125.62 – 119.7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HGH APP 119.82 – 120.4 – 125.55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903703344"/>
              </p:ext>
            </p:extLst>
          </p:nvPr>
        </p:nvGraphicFramePr>
        <p:xfrm>
          <a:off x="4472" y="3690939"/>
          <a:ext cx="2311025" cy="1864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82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63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5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18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328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HGH : STAR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- STAR, APP, Missed APP Keep Track </a:t>
                      </a:r>
                      <a:r>
                        <a:rPr lang="en-US" sz="800" b="0" dirty="0" err="1">
                          <a:solidFill>
                            <a:srgbClr val="FFC000"/>
                          </a:solidFill>
                        </a:rPr>
                        <a:t>Cauton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 Military Traffic </a:t>
                      </a:r>
                      <a:r>
                        <a:rPr lang="en-US" sz="800" b="0" dirty="0">
                          <a:solidFill>
                            <a:srgbClr val="FF0000"/>
                          </a:solidFill>
                        </a:rPr>
                        <a:t>(Missed APP ALT In ATIS)</a:t>
                      </a:r>
                      <a:endParaRPr sz="800" b="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65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06/07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OKT, SUP 91A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HC410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27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24/25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OKT, SUP 81A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HC305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272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06(22’)          11155’          24(22’)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272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07(22’)           11811’         25(22’)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3743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06 : C5(5613’), C6(6899’), 24 : C4(5613’), C3(6981’)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07 : A5(6266’),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A6(7565’)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, 25 : A4(6250’),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A3(7555’) TWR </a:t>
                      </a:r>
                      <a:r>
                        <a:rPr lang="en-US" sz="800" b="1" dirty="0" err="1">
                          <a:solidFill>
                            <a:srgbClr val="FF0000"/>
                          </a:solidFill>
                        </a:rPr>
                        <a:t>Permisson</a:t>
                      </a:r>
                      <a:endParaRPr lang="en-US" sz="800" b="1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8007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dirty="0"/>
                        <a:t>TAXI RTE In Jeppesen Chart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Follow Me Car On B4 </a:t>
                      </a:r>
                      <a:r>
                        <a:rPr lang="en-US" sz="800" dirty="0" err="1"/>
                        <a:t>ro</a:t>
                      </a:r>
                      <a:r>
                        <a:rPr lang="en-US" sz="800" dirty="0"/>
                        <a:t> K, APU off Procedure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1847130966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ZSHC(HGH) 22ft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Hangzhou Reporting Office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130.65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27311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DEB01BE-A52E-4C4C-C792-CD030A6A9959}"/>
              </a:ext>
            </a:extLst>
          </p:cNvPr>
          <p:cNvSpPr/>
          <p:nvPr/>
        </p:nvSpPr>
        <p:spPr>
          <a:xfrm>
            <a:off x="1691269" y="344574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58974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0E5FEAA-1A7D-A1DA-1B50-8AF7F58A1DBB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74068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3B6882F-FDE6-F4CD-5407-162E3DE90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" y="2535825"/>
            <a:ext cx="832968" cy="631595"/>
          </a:xfrm>
          <a:prstGeom prst="rect">
            <a:avLst/>
          </a:prstGeom>
        </p:spPr>
      </p:pic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1449119370"/>
              </p:ext>
            </p:extLst>
          </p:nvPr>
        </p:nvGraphicFramePr>
        <p:xfrm>
          <a:off x="-4045" y="860542"/>
          <a:ext cx="2339846" cy="1693166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2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4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14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2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3304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2925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737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0084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156088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HGH: SID (NADP 1) </a:t>
                      </a:r>
                    </a:p>
                  </a:txBody>
                  <a:tcPr marL="36000" marR="72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104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06/07</a:t>
                      </a:r>
                      <a:endParaRPr sz="800" b="0" u="none" strike="noStrike" cap="none" dirty="0"/>
                    </a:p>
                  </a:txBody>
                  <a:tcPr marL="0" marR="0" marT="36000" marB="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OKT, SUP 91D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069</a:t>
                      </a:r>
                      <a:endParaRPr sz="800" b="1" u="none" strike="noStrike" cap="none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3000m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069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104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24/25</a:t>
                      </a:r>
                    </a:p>
                  </a:txBody>
                  <a:tcPr marL="0" marR="0" marT="36000" marB="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SUP 81D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249</a:t>
                      </a:r>
                      <a:endParaRPr sz="800" b="1" u="none" strike="noStrike" cap="none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3000m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249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378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HGH 113.0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110.5</a:t>
                      </a: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07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110.35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111.5</a:t>
                      </a:r>
                      <a:endParaRPr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25 108.5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08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u="none" strike="noStrike" cap="none" dirty="0">
                          <a:solidFill>
                            <a:schemeClr val="lt1"/>
                          </a:solidFill>
                        </a:rPr>
                        <a:t>FIX</a:t>
                      </a:r>
                    </a:p>
                  </a:txBody>
                  <a:tcPr marL="0" marR="0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ko-Kore-KR" sz="800" b="0" u="none" strike="noStrike" cap="none" dirty="0">
                          <a:solidFill>
                            <a:schemeClr val="tx1"/>
                          </a:solidFill>
                        </a:rPr>
                        <a:t>24/25 : HGH 249/5.5, R020</a:t>
                      </a:r>
                      <a:endParaRPr lang="ko-Kore-KR" altLang="en-US"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72556726"/>
                  </a:ext>
                </a:extLst>
              </a:tr>
              <a:tr h="141859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06(22’)          11155’          24(22’)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16L/R(12’/11’)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17L(10’)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1859">
                <a:tc gridSpan="2"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07(22’)           11811’         25(22’)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1217085"/>
                  </a:ext>
                </a:extLst>
              </a:tr>
              <a:tr h="267567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APU Start, TUG Connect After Beacon L/T ON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Red/Blue </a:t>
                      </a:r>
                      <a:r>
                        <a:rPr lang="en-US" sz="800" u="none" strike="noStrike" cap="none" dirty="0" err="1"/>
                        <a:t>PushBack</a:t>
                      </a:r>
                      <a:r>
                        <a:rPr lang="en-US" sz="800" u="none" strike="noStrike" cap="none" dirty="0"/>
                        <a:t>, Verify RWY </a:t>
                      </a:r>
                      <a:r>
                        <a:rPr lang="en-US" altLang="ko-KR" sz="800" u="none" strike="noStrike" cap="none" dirty="0"/>
                        <a:t>&amp;</a:t>
                      </a:r>
                      <a:r>
                        <a:rPr lang="ko-KR" altLang="en-US" sz="800" u="none" strike="noStrike" cap="none" dirty="0"/>
                        <a:t> </a:t>
                      </a:r>
                      <a:r>
                        <a:rPr lang="en-US" sz="800" u="none" strike="noStrike" cap="none" dirty="0"/>
                        <a:t>Direction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0" u="none" strike="noStrike" cap="none" dirty="0">
                          <a:solidFill>
                            <a:srgbClr val="00B050"/>
                          </a:solidFill>
                        </a:rPr>
                        <a:t>After T/O, Report T/O RWY</a:t>
                      </a:r>
                      <a:endParaRPr lang="en-US" sz="800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3155905173"/>
              </p:ext>
            </p:extLst>
          </p:nvPr>
        </p:nvGraphicFramePr>
        <p:xfrm>
          <a:off x="-2501" y="16504"/>
          <a:ext cx="2328850" cy="8379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ZSHC(HGH) 22ft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Hangzhou Reporting Office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130.65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DCL(NO Readback)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Voice 10min</a:t>
                      </a:r>
                      <a:r>
                        <a:rPr lang="ko-KR" altLang="en-US" sz="800" dirty="0">
                          <a:solidFill>
                            <a:srgbClr val="FF0000"/>
                          </a:solidFill>
                        </a:rPr>
                        <a:t>전</a:t>
                      </a:r>
                      <a:endParaRPr sz="800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9" name="Google Shape;129;p3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625517" y="2723165"/>
            <a:ext cx="1710405" cy="78277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HGH APP 120.4 – 119.82</a:t>
            </a:r>
            <a:endParaRPr kumimoji="1" lang="en-US" altLang="ko-Kore-KR" sz="700" b="1" u="sng" dirty="0">
              <a:solidFill>
                <a:srgbClr val="C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119.975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120.55 - 120.95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125.725(124.52) – 120.72 – 126.17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3BF83F6-C023-69F0-6BFA-C87C25573571}"/>
              </a:ext>
            </a:extLst>
          </p:cNvPr>
          <p:cNvSpPr/>
          <p:nvPr/>
        </p:nvSpPr>
        <p:spPr>
          <a:xfrm>
            <a:off x="1691269" y="285142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6748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6" name="Google Shape;136;p4"/>
          <p:cNvGraphicFramePr/>
          <p:nvPr>
            <p:extLst>
              <p:ext uri="{D42A27DB-BD31-4B8C-83A1-F6EECF244321}">
                <p14:modId xmlns:p14="http://schemas.microsoft.com/office/powerpoint/2010/main" val="4201978377"/>
              </p:ext>
            </p:extLst>
          </p:nvPr>
        </p:nvGraphicFramePr>
        <p:xfrm>
          <a:off x="0" y="1049052"/>
          <a:ext cx="2335800" cy="223182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3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0825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GMP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075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32L/R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xT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324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0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(OSPOT xQ)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324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075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xU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144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0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(OSPOT xZ)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144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325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KIP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113.6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32L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32R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110.7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14L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14R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2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32L/R : KIP324/5,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14L/R : KIP144/4,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P73 /2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075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32L(41’)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14R(34’)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7075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32R(42’)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14L(38’)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325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APRON(130.875) -&gt; GND(121.9) -&gt; TWR (All by ATC)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37" name="Google Shape;137;p4"/>
          <p:cNvGraphicFramePr/>
          <p:nvPr>
            <p:extLst>
              <p:ext uri="{D42A27DB-BD31-4B8C-83A1-F6EECF244321}">
                <p14:modId xmlns:p14="http://schemas.microsoft.com/office/powerpoint/2010/main" val="2375529704"/>
              </p:ext>
            </p:extLst>
          </p:nvPr>
        </p:nvGraphicFramePr>
        <p:xfrm>
          <a:off x="-3340" y="3798485"/>
          <a:ext cx="232885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821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8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247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KEVOX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GAYHA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18 : KMH R283, R280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only.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38" name="Google Shape;138;p4"/>
          <p:cNvGraphicFramePr/>
          <p:nvPr>
            <p:extLst>
              <p:ext uri="{D42A27DB-BD31-4B8C-83A1-F6EECF244321}">
                <p14:modId xmlns:p14="http://schemas.microsoft.com/office/powerpoint/2010/main" val="417267895"/>
              </p:ext>
            </p:extLst>
          </p:nvPr>
        </p:nvGraphicFramePr>
        <p:xfrm>
          <a:off x="-2501" y="16504"/>
          <a:ext cx="2328850" cy="5861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1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297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가능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9" name="Google Shape;139;p4"/>
          <p:cNvSpPr txBox="1"/>
          <p:nvPr/>
        </p:nvSpPr>
        <p:spPr>
          <a:xfrm>
            <a:off x="649003" y="585439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32R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Takeoff </a:t>
            </a:r>
            <a:endParaRPr sz="1800" b="1" dirty="0">
              <a:solidFill>
                <a:srgbClr val="C000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sp>
        <p:nvSpPr>
          <p:cNvPr id="140" name="Google Shape;140;p4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6" y="3318101"/>
            <a:ext cx="524224" cy="480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DF371A0-F72D-9E9E-6B0B-BD68FCA249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563" y="602614"/>
            <a:ext cx="451728" cy="451728"/>
          </a:xfrm>
          <a:prstGeom prst="rect">
            <a:avLst/>
          </a:prstGeom>
        </p:spPr>
      </p:pic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F9E4C22-A70F-5931-2A38-A37808F7D69A}"/>
              </a:ext>
            </a:extLst>
          </p:cNvPr>
          <p:cNvSpPr/>
          <p:nvPr/>
        </p:nvSpPr>
        <p:spPr>
          <a:xfrm>
            <a:off x="1691269" y="346689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465740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125.5 – 127.9 – 129.1 – MNL 119.3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RDO 8942(5655) – HCM 120.7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132.35 – 134.05 – CXR APP 127.9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2431729543"/>
              </p:ext>
            </p:extLst>
          </p:nvPr>
        </p:nvGraphicFramePr>
        <p:xfrm>
          <a:off x="-2501" y="3698694"/>
          <a:ext cx="2327658" cy="1864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4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331">
                  <a:extLst>
                    <a:ext uri="{9D8B030D-6E8A-4147-A177-3AD203B41FA5}">
                      <a16:colId xmlns:a16="http://schemas.microsoft.com/office/drawing/2014/main" val="502366202"/>
                    </a:ext>
                  </a:extLst>
                </a:gridCol>
                <a:gridCol w="118370">
                  <a:extLst>
                    <a:ext uri="{9D8B030D-6E8A-4147-A177-3AD203B41FA5}">
                      <a16:colId xmlns:a16="http://schemas.microsoft.com/office/drawing/2014/main" val="992510185"/>
                    </a:ext>
                  </a:extLst>
                </a:gridCol>
                <a:gridCol w="511481">
                  <a:extLst>
                    <a:ext uri="{9D8B030D-6E8A-4147-A177-3AD203B41FA5}">
                      <a16:colId xmlns:a16="http://schemas.microsoft.com/office/drawing/2014/main" val="2076907169"/>
                    </a:ext>
                  </a:extLst>
                </a:gridCol>
              </a:tblGrid>
              <a:tr h="324137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CXR : STAR 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</a:t>
                      </a:r>
                      <a:r>
                        <a:rPr lang="en-US" sz="800" dirty="0" err="1">
                          <a:solidFill>
                            <a:schemeClr val="accent4"/>
                          </a:solidFill>
                        </a:rPr>
                        <a:t>Wx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, Using RWY from </a:t>
                      </a:r>
                      <a:r>
                        <a:rPr lang="en-US" sz="800" dirty="0" err="1">
                          <a:solidFill>
                            <a:schemeClr val="accent4"/>
                          </a:solidFill>
                        </a:rPr>
                        <a:t>HoChiMinh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 CTL)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RWY20 Max Tail Wind 15kts, </a:t>
                      </a:r>
                      <a:r>
                        <a:rPr lang="en-US" sz="800" b="0" dirty="0" err="1">
                          <a:solidFill>
                            <a:srgbClr val="FFC000"/>
                          </a:solidFill>
                        </a:rPr>
                        <a:t>chk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 condition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CAAV STAR, APP not Authorized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9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20L</a:t>
                      </a:r>
                      <a:r>
                        <a:rPr lang="en-US" sz="800" b="0" dirty="0"/>
                        <a:t>/R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COTUN, BANKE, HUNTA, NHATA xx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rowSpan="2">
                  <a:txBody>
                    <a:bodyPr/>
                    <a:lstStyle/>
                    <a:p>
                      <a:r>
                        <a:rPr lang="en-US" sz="800" b="1" dirty="0"/>
                        <a:t>CR xxx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Y 20L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RNP 20R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47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02R</a:t>
                      </a:r>
                      <a:r>
                        <a:rPr lang="en-US" sz="800" b="0" dirty="0"/>
                        <a:t>/L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ore-KR" sz="800" b="1" dirty="0"/>
                    </a:p>
                  </a:txBody>
                  <a:tcPr marL="36000" marR="36000" marT="36000" marB="36000" anchor="ctr"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800" b="1" dirty="0"/>
                        <a:t>ILS X/Z 02L/R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479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02R(15’)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3.5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10000’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20L(34’)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479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02L(20’)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3.5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10010’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20R(46’)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913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20L : G3(6735’), G1(9603’),   02R : G5(6528’), G7(9662’)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20R : W4(5971’), W3(7680’),02L : W5(5606’), W6(7345’)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479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 err="1"/>
                        <a:t>FollowMe</a:t>
                      </a:r>
                      <a:r>
                        <a:rPr lang="en-US" sz="800" dirty="0"/>
                        <a:t> Car Service, </a:t>
                      </a:r>
                      <a:r>
                        <a:rPr lang="en-US" sz="800" b="1" dirty="0" err="1">
                          <a:solidFill>
                            <a:srgbClr val="C00000"/>
                          </a:solidFill>
                        </a:rPr>
                        <a:t>Sensitie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 VDGS Caution!!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319251768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VVCR(CXR) 46ft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DEB01BE-A52E-4C4C-C792-CD030A6A9959}"/>
              </a:ext>
            </a:extLst>
          </p:cNvPr>
          <p:cNvSpPr/>
          <p:nvPr/>
        </p:nvSpPr>
        <p:spPr>
          <a:xfrm>
            <a:off x="1691269" y="339412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246992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3BF83F6-C023-69F0-6BFA-C87C25573571}"/>
              </a:ext>
            </a:extLst>
          </p:cNvPr>
          <p:cNvSpPr/>
          <p:nvPr/>
        </p:nvSpPr>
        <p:spPr>
          <a:xfrm>
            <a:off x="1691269" y="308002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3" name="Google Shape;117;p3">
            <a:extLst>
              <a:ext uri="{FF2B5EF4-FFF2-40B4-BE49-F238E27FC236}">
                <a16:creationId xmlns:a16="http://schemas.microsoft.com/office/drawing/2014/main" id="{B2399E6E-0BF9-245E-720B-598089D336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2605063"/>
              </p:ext>
            </p:extLst>
          </p:nvPr>
        </p:nvGraphicFramePr>
        <p:xfrm>
          <a:off x="-4046" y="586900"/>
          <a:ext cx="2347194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54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8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80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48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578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88614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CNX : RNP SID (NADP 1)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Follow Restrictions due to Military Traffic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02L</a:t>
                      </a:r>
                      <a:r>
                        <a:rPr lang="en-US" sz="800" b="0" u="none" strike="noStrike" cap="none" dirty="0"/>
                        <a:t>/R</a:t>
                      </a: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NIHOA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xxA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020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020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ATC/FL</a:t>
                      </a:r>
                      <a:r>
                        <a:rPr lang="en-US" altLang="ko-KR" sz="800" b="1" u="none" strike="noStrike" cap="none" dirty="0">
                          <a:solidFill>
                            <a:srgbClr val="0070C0"/>
                          </a:solidFill>
                        </a:rPr>
                        <a:t>100</a:t>
                      </a:r>
                      <a:endParaRPr lang="en-US"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020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20R</a:t>
                      </a:r>
                      <a:r>
                        <a:rPr lang="en-US" sz="800" b="0" u="none" strike="noStrike" cap="none" dirty="0"/>
                        <a:t>/L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NIHOA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xxB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200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200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ATC/FL100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200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CRA 116.5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02R 111.9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02L 110.7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20L 110.3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02 : CRA 020/2, R090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 20 : CRA 200/6, R150</a:t>
                      </a:r>
                      <a:endParaRPr sz="800" b="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186816789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02L(20’) 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3.5</a:t>
                      </a:r>
                      <a:r>
                        <a:rPr lang="ko-KR" alt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10010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20R(46’)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02R(15’) </a:t>
                      </a:r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3.5</a:t>
                      </a:r>
                      <a:r>
                        <a:rPr lang="ko-KR" alt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10000’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20L(34’)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693353"/>
                  </a:ext>
                </a:extLst>
              </a:tr>
              <a:tr h="115700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TWY Y5 only below wingspan 36m/118ft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Google Shape;119;p3">
            <a:extLst>
              <a:ext uri="{FF2B5EF4-FFF2-40B4-BE49-F238E27FC236}">
                <a16:creationId xmlns:a16="http://schemas.microsoft.com/office/drawing/2014/main" id="{9324F2DF-C628-CA2F-3D82-2A8B1E34F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9691675"/>
              </p:ext>
            </p:extLst>
          </p:nvPr>
        </p:nvGraphicFramePr>
        <p:xfrm>
          <a:off x="-2501" y="16504"/>
          <a:ext cx="2328850" cy="5593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VVCR(CXR) 46ft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None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TWR 118.2 By Voice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Google Shape;129;p3">
            <a:extLst>
              <a:ext uri="{FF2B5EF4-FFF2-40B4-BE49-F238E27FC236}">
                <a16:creationId xmlns:a16="http://schemas.microsoft.com/office/drawing/2014/main" id="{320203C7-075D-DFEA-84CF-190C79A561EE}"/>
              </a:ext>
            </a:extLst>
          </p:cNvPr>
          <p:cNvSpPr/>
          <p:nvPr/>
        </p:nvSpPr>
        <p:spPr>
          <a:xfrm>
            <a:off x="1056807" y="1374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CA6956-FB7E-2FB3-571E-9A16B59F12B1}"/>
              </a:ext>
            </a:extLst>
          </p:cNvPr>
          <p:cNvSpPr txBox="1"/>
          <p:nvPr/>
        </p:nvSpPr>
        <p:spPr>
          <a:xfrm>
            <a:off x="775855" y="2358321"/>
            <a:ext cx="1612942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127.9 – HCM 134.05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DAD 123.3 – SNY 122.6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HKG 132.15 – 127.1 – TPE 129.1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125.5 – FUK 127.5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9" name="그림 8" descr="지도, 텍스트, 도표이(가) 표시된 사진&#10;&#10;자동 생성된 설명">
            <a:extLst>
              <a:ext uri="{FF2B5EF4-FFF2-40B4-BE49-F238E27FC236}">
                <a16:creationId xmlns:a16="http://schemas.microsoft.com/office/drawing/2014/main" id="{40FAD37A-76DB-4884-AE7F-03831C74A2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336310"/>
            <a:ext cx="845389" cy="82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2638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465740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125.5 – 127.9 – 129.1 – MNL 119.3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RDO 8942(5655) – HCM 120.7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132.35 – SGN APP 125.5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2356095685"/>
              </p:ext>
            </p:extLst>
          </p:nvPr>
        </p:nvGraphicFramePr>
        <p:xfrm>
          <a:off x="-11466" y="3788344"/>
          <a:ext cx="2365375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4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906">
                  <a:extLst>
                    <a:ext uri="{9D8B030D-6E8A-4147-A177-3AD203B41FA5}">
                      <a16:colId xmlns:a16="http://schemas.microsoft.com/office/drawing/2014/main" val="689142997"/>
                    </a:ext>
                  </a:extLst>
                </a:gridCol>
                <a:gridCol w="224118">
                  <a:extLst>
                    <a:ext uri="{9D8B030D-6E8A-4147-A177-3AD203B41FA5}">
                      <a16:colId xmlns:a16="http://schemas.microsoft.com/office/drawing/2014/main" val="502366202"/>
                    </a:ext>
                  </a:extLst>
                </a:gridCol>
                <a:gridCol w="946450">
                  <a:extLst>
                    <a:ext uri="{9D8B030D-6E8A-4147-A177-3AD203B41FA5}">
                      <a16:colId xmlns:a16="http://schemas.microsoft.com/office/drawing/2014/main" val="992510185"/>
                    </a:ext>
                  </a:extLst>
                </a:gridCol>
              </a:tblGrid>
              <a:tr h="120271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SGN : STAR 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(CPDLC : VVHM)</a:t>
                      </a:r>
                      <a:r>
                        <a:rPr lang="ko-KR" altLang="en-US" sz="800" dirty="0">
                          <a:solidFill>
                            <a:schemeClr val="accent4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bg1"/>
                          </a:solidFill>
                        </a:rPr>
                        <a:t>TL 190</a:t>
                      </a:r>
                      <a:endParaRPr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25R</a:t>
                      </a:r>
                      <a:r>
                        <a:rPr lang="en-US" sz="800" b="0" dirty="0"/>
                        <a:t>(L)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DALAP </a:t>
                      </a:r>
                      <a:r>
                        <a:rPr lang="en-US" sz="800" b="1" dirty="0" err="1"/>
                        <a:t>xxH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/>
                        <a:t>SOKAN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SOKAN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W 25R/L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07R</a:t>
                      </a:r>
                      <a:r>
                        <a:rPr lang="en-US" sz="800" b="0" dirty="0"/>
                        <a:t>(L)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DALAP </a:t>
                      </a:r>
                      <a:r>
                        <a:rPr lang="en-US" sz="800" b="1" dirty="0" err="1"/>
                        <a:t>xxG</a:t>
                      </a:r>
                      <a:endParaRPr lang="en-US"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SAMDU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SAMDU</a:t>
                      </a:r>
                      <a:endParaRPr lang="ko-Kore-KR" alt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ILS W 07R, VOR 07L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4277695380"/>
                  </a:ext>
                </a:extLst>
              </a:tr>
              <a:tr h="137479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25R(33’)                  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10007’                 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07L(20’)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10007’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479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25L(32’)      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12559’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FF0000"/>
                          </a:solidFill>
                        </a:rPr>
                        <a:t>10036’ (DISP TH)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07R(24’)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913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25R:</a:t>
                      </a:r>
                      <a:r>
                        <a:rPr lang="en-US" sz="800" b="1" dirty="0">
                          <a:solidFill>
                            <a:schemeClr val="accent1"/>
                          </a:solidFill>
                        </a:rPr>
                        <a:t>P4(6158’), P5(6991’)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,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</a:rPr>
                        <a:t>07R:</a:t>
                      </a:r>
                      <a:r>
                        <a:rPr lang="en-US" altLang="ko-Kore-KR" sz="800" b="1" dirty="0">
                          <a:solidFill>
                            <a:schemeClr val="accent1"/>
                          </a:solidFill>
                        </a:rPr>
                        <a:t>S6(4412’),S5(6574’</a:t>
                      </a:r>
                      <a:r>
                        <a:rPr lang="en-US" altLang="ko-KR" sz="800" b="1" dirty="0">
                          <a:solidFill>
                            <a:schemeClr val="accent1"/>
                          </a:solidFill>
                        </a:rPr>
                        <a:t>,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</a:rPr>
                        <a:t>11</a:t>
                      </a:r>
                      <a:r>
                        <a:rPr lang="en-US" altLang="ko-Kore-KR" sz="700" b="1" dirty="0">
                          <a:solidFill>
                            <a:schemeClr val="accent1"/>
                          </a:solidFill>
                        </a:rPr>
                        <a:t>0도</a:t>
                      </a:r>
                      <a:r>
                        <a:rPr lang="en-US" altLang="ko-KR" sz="800" b="1" dirty="0">
                          <a:solidFill>
                            <a:schemeClr val="accent1"/>
                          </a:solidFill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chemeClr val="accent1"/>
                          </a:solidFill>
                        </a:rPr>
                        <a:t>B737 P4, P5, S6, S5 Unable Tell ATC</a:t>
                      </a:r>
                      <a:endParaRPr lang="en-US" altLang="ko-Kore-KR" sz="800" b="1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25L : S7(6824’), </a:t>
                      </a: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S8(9671’),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</a:rPr>
                        <a:t>     07L : P3(6266’), P2(8907’)</a:t>
                      </a:r>
                      <a:endParaRPr lang="en-US" altLang="ko-Kore-KR" sz="800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479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 err="1"/>
                        <a:t>FollowMe</a:t>
                      </a:r>
                      <a:r>
                        <a:rPr lang="en-US" sz="800" dirty="0"/>
                        <a:t> Car Service in Ramp </a:t>
                      </a:r>
                      <a:r>
                        <a:rPr lang="en-US" sz="800" dirty="0">
                          <a:solidFill>
                            <a:schemeClr val="accent1"/>
                          </a:solidFill>
                        </a:rPr>
                        <a:t>(Caution STOPBAR L/T)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 err="1">
                          <a:solidFill>
                            <a:srgbClr val="C00000"/>
                          </a:solidFill>
                        </a:rPr>
                        <a:t>Sensitie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 VDGS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!!!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(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0.5m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이내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,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2m STOP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시 바로 정지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) </a:t>
                      </a:r>
                      <a:endParaRPr lang="en-US"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4004764240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VVTS(SGN) 33ft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4" name="Google Shape;294;p18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DEB01BE-A52E-4C4C-C792-CD030A6A9959}"/>
              </a:ext>
            </a:extLst>
          </p:cNvPr>
          <p:cNvSpPr/>
          <p:nvPr/>
        </p:nvSpPr>
        <p:spPr>
          <a:xfrm>
            <a:off x="1691269" y="339412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47567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3BF83F6-C023-69F0-6BFA-C87C25573571}"/>
              </a:ext>
            </a:extLst>
          </p:cNvPr>
          <p:cNvSpPr/>
          <p:nvPr/>
        </p:nvSpPr>
        <p:spPr>
          <a:xfrm>
            <a:off x="1691269" y="308002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3" name="Google Shape;117;p3">
            <a:extLst>
              <a:ext uri="{FF2B5EF4-FFF2-40B4-BE49-F238E27FC236}">
                <a16:creationId xmlns:a16="http://schemas.microsoft.com/office/drawing/2014/main" id="{B2399E6E-0BF9-245E-720B-598089D336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6756709"/>
              </p:ext>
            </p:extLst>
          </p:nvPr>
        </p:nvGraphicFramePr>
        <p:xfrm>
          <a:off x="-15808" y="580010"/>
          <a:ext cx="2349161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41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3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7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33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414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650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71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79923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SGN : RNP SID (NADP 1) TA 18000’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Request RWY due to Performance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25L</a:t>
                      </a:r>
                      <a:r>
                        <a:rPr lang="en-US" sz="800" b="0" u="none" strike="noStrike" cap="none" dirty="0"/>
                        <a:t>(R)</a:t>
                      </a: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KADUM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xxD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250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250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11000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250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07L</a:t>
                      </a:r>
                      <a:r>
                        <a:rPr lang="en-US" sz="800" b="0" u="none" strike="noStrike" cap="none" dirty="0"/>
                        <a:t>(R)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KADUM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xxE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/A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070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070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070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TSH 116.8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25R 110.5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07R 111.7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25L 108.3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25R(33’)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     </a:t>
                      </a: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</a:rPr>
                        <a:t>10007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</a:rPr>
                        <a:t>’          07L(20’)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10010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20R(46’)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25L(32’)</a:t>
                      </a:r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     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</a:rPr>
                        <a:t>12559’          07R(24’)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10000’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20L(34’)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693353"/>
                  </a:ext>
                </a:extLst>
              </a:tr>
              <a:tr h="115700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C00000"/>
                          </a:solidFill>
                        </a:rPr>
                        <a:t>Caution TSAT +- 5min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 CLR, RWY CHG After TAXI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Caution STOPBAR L/T, </a:t>
                      </a:r>
                      <a:r>
                        <a:rPr lang="en-US" sz="800" b="1" u="none" strike="noStrike" cap="none" dirty="0">
                          <a:solidFill>
                            <a:schemeClr val="tx1"/>
                          </a:solidFill>
                        </a:rPr>
                        <a:t>Follow Car Service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Google Shape;119;p3">
            <a:extLst>
              <a:ext uri="{FF2B5EF4-FFF2-40B4-BE49-F238E27FC236}">
                <a16:creationId xmlns:a16="http://schemas.microsoft.com/office/drawing/2014/main" id="{9324F2DF-C628-CA2F-3D82-2A8B1E34F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2158126"/>
              </p:ext>
            </p:extLst>
          </p:nvPr>
        </p:nvGraphicFramePr>
        <p:xfrm>
          <a:off x="-2501" y="16504"/>
          <a:ext cx="2328850" cy="5593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VVTS(SGN) 33ft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None</a:t>
                      </a:r>
                      <a:endParaRPr sz="1200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-15min,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DEL 121.8 By Voice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Google Shape;129;p3">
            <a:extLst>
              <a:ext uri="{FF2B5EF4-FFF2-40B4-BE49-F238E27FC236}">
                <a16:creationId xmlns:a16="http://schemas.microsoft.com/office/drawing/2014/main" id="{320203C7-075D-DFEA-84CF-190C79A561EE}"/>
              </a:ext>
            </a:extLst>
          </p:cNvPr>
          <p:cNvSpPr/>
          <p:nvPr/>
        </p:nvSpPr>
        <p:spPr>
          <a:xfrm>
            <a:off x="1056807" y="1374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CA6956-FB7E-2FB3-571E-9A16B59F12B1}"/>
              </a:ext>
            </a:extLst>
          </p:cNvPr>
          <p:cNvSpPr txBox="1"/>
          <p:nvPr/>
        </p:nvSpPr>
        <p:spPr>
          <a:xfrm>
            <a:off x="78327" y="2363041"/>
            <a:ext cx="1963999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125.5 – HCM 120.1 - 134.05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HNI 123.3 – SNY 122.6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HKG 132.15 – 127.1 – TPE 129.1 – 127.9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126.7 – 123.6 - FUK 127.5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24326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7" name="Google Shape;377;p28"/>
          <p:cNvGraphicFramePr/>
          <p:nvPr/>
        </p:nvGraphicFramePr>
        <p:xfrm>
          <a:off x="7" y="550180"/>
          <a:ext cx="2328775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160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GMP 32L (261’) / 32R (262’) / 14R (254’)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32L/R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8000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5500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2800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2300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4000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8450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5810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2970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2440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2120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8620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5930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3030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2490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2160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8780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6040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3080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2530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R14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2800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1400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4000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2970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3030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1520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3080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1540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78" name="Google Shape;378;p28"/>
          <p:cNvGraphicFramePr/>
          <p:nvPr/>
        </p:nvGraphicFramePr>
        <p:xfrm>
          <a:off x="7" y="2364823"/>
          <a:ext cx="2328800" cy="9696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91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160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07 (307’) / 25 (296’)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2900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8000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3070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1900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8450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4300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1940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8620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1970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8780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79" name="Google Shape;379;p28"/>
          <p:cNvGraphicFramePr/>
          <p:nvPr/>
        </p:nvGraphicFramePr>
        <p:xfrm>
          <a:off x="0" y="3396272"/>
          <a:ext cx="2328800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91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160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CJJ 06L (387’) / 24R (296’)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06L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4400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3900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2100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7000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4650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4110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4740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4200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2270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7540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4810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7670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24R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6000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3700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2100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3900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2640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3980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2700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2270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4040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2730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81" name="Google Shape;381;p28"/>
          <p:cNvGraphicFramePr/>
          <p:nvPr/>
        </p:nvGraphicFramePr>
        <p:xfrm>
          <a:off x="7" y="0"/>
          <a:ext cx="2328850" cy="5486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COLD TEMP CORRECTION 1/2</a:t>
                      </a:r>
                      <a:endParaRPr sz="10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Min </a:t>
                      </a:r>
                      <a:r>
                        <a:rPr lang="en-US" sz="700" dirty="0" err="1"/>
                        <a:t>은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반드시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수정</a:t>
                      </a:r>
                      <a:r>
                        <a:rPr lang="en-US" sz="700" dirty="0"/>
                        <a:t> (</a:t>
                      </a:r>
                      <a:r>
                        <a:rPr lang="en-US" sz="700" dirty="0" err="1"/>
                        <a:t>중간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고도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CORRECTION은</a:t>
                      </a:r>
                      <a:r>
                        <a:rPr lang="en-US" sz="700" dirty="0"/>
                        <a:t> PIC </a:t>
                      </a:r>
                      <a:r>
                        <a:rPr lang="en-US" sz="700" dirty="0" err="1"/>
                        <a:t>결정</a:t>
                      </a:r>
                      <a:r>
                        <a:rPr lang="en-US" sz="700" dirty="0"/>
                        <a:t>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Missed App </a:t>
                      </a:r>
                      <a:r>
                        <a:rPr lang="en-US" sz="700" dirty="0" err="1"/>
                        <a:t>고도는</a:t>
                      </a:r>
                      <a:r>
                        <a:rPr lang="en-US" sz="700" dirty="0"/>
                        <a:t> ATC </a:t>
                      </a:r>
                      <a:r>
                        <a:rPr lang="en-US" sz="700" dirty="0" err="1"/>
                        <a:t>협조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필요</a:t>
                      </a:r>
                      <a:endParaRPr sz="7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2" name="Google Shape;382;p28"/>
          <p:cNvSpPr txBox="1"/>
          <p:nvPr/>
        </p:nvSpPr>
        <p:spPr>
          <a:xfrm>
            <a:off x="0" y="5241265"/>
            <a:ext cx="1584088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ICN, KWJ, PUS next page</a:t>
            </a:r>
            <a:endParaRPr sz="1050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6196B91-167A-7407-2A65-8B29A3124F68}"/>
              </a:ext>
            </a:extLst>
          </p:cNvPr>
          <p:cNvSpPr/>
          <p:nvPr/>
        </p:nvSpPr>
        <p:spPr>
          <a:xfrm>
            <a:off x="1545366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7" name="Google Shape;387;p29"/>
          <p:cNvGraphicFramePr/>
          <p:nvPr/>
        </p:nvGraphicFramePr>
        <p:xfrm>
          <a:off x="7" y="255716"/>
          <a:ext cx="2328875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160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ALL RWY (243’)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33/34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7000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3600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2600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1600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7400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3810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1700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7520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5390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3880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2810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1730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7680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3950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2860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15/16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2600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4000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3000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1700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2810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1730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2860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88" name="Google Shape;388;p29"/>
          <p:cNvGraphicFramePr/>
          <p:nvPr/>
        </p:nvGraphicFramePr>
        <p:xfrm>
          <a:off x="7" y="2016116"/>
          <a:ext cx="2328775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31475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KWJ 04R(266’),04L(610’) / 22L(610’)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04L/R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7000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2120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7500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2160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7590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7680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22L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5000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4100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3500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2900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2200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4000</a:t>
                      </a:r>
                      <a:endParaRPr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2120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3070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2160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2430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2420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89" name="Google Shape;389;p29"/>
          <p:cNvGraphicFramePr/>
          <p:nvPr/>
        </p:nvGraphicFramePr>
        <p:xfrm>
          <a:off x="0" y="3780351"/>
          <a:ext cx="2328775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6465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PUS 36L(233’),36R(228’) / 18L/R (see below)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36L/R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6000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5000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2100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5390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3560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2250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3620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18L/R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6000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5000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2600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1700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1800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5390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2810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2860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1870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91" name="Google Shape;391;p29"/>
          <p:cNvGraphicFramePr/>
          <p:nvPr/>
        </p:nvGraphicFramePr>
        <p:xfrm>
          <a:off x="7" y="0"/>
          <a:ext cx="2328850" cy="2438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COLD TEMP CORRECTION 2/2</a:t>
                      </a:r>
                      <a:endParaRPr sz="1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A9FA331-F385-DAB6-152D-D16ACE7E220C}"/>
              </a:ext>
            </a:extLst>
          </p:cNvPr>
          <p:cNvSpPr/>
          <p:nvPr/>
        </p:nvSpPr>
        <p:spPr>
          <a:xfrm>
            <a:off x="1363204" y="263329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2" name="Google Shape;402;p31"/>
          <p:cNvGraphicFramePr/>
          <p:nvPr/>
        </p:nvGraphicFramePr>
        <p:xfrm>
          <a:off x="0" y="0"/>
          <a:ext cx="2328875" cy="4898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COLD Wx 1/2</a:t>
                      </a:r>
                      <a:endParaRPr sz="1100"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OAT (GND) / TAT (TAT) is 10°C (50°F) or below :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 • visible moisture (clouds, fog with VIS 1SM (1600 m) or rain, snow, sleet, ice crystals...)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 • ice, snow, slush and standing water is present on the ramps, taxiways, or runways.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PREFLIGHT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PROBE HEAT switches . . . . . . . . . . . . . .  ON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START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(-35도 TH변경전 2분간 IDLE)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(Min Oil Press 까지 IDLE 유지 (수분간))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(Oil Temp – Nor 후 Oil Press High시 ShutDown)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ANTI-ICE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ENGINE START switches . . . . . . . . . . .CONT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ENGINE ANTI-ICE switches . . . . . .  . . .. .ON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(COWL V/V OPEN 지속 Bright시 APU Bleed OFF, ISO V/V  AUTO, TH 서서히 Max 30%)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WING ANTI-ICE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WING ANTI-ICE switch . . . . . . . . . . . . . . .ON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(Type II or IV Deicing안할 거면 사용하라)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62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AFTER START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GENERATOR 1 and 2 switches. . .  . . . . . ON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(IDG 1분이내 안정, 5분이내 Steady Power)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FLIGHT controls . . . . . . . . . . . . . . . .. . Check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(Deicing 할거면 Deicing 하고 한다.)</a:t>
                      </a:r>
                      <a:endParaRPr sz="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FLAPS . . . . . . . . . . . . . . . . . . . . . .. . .  . Check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(Full Travel UP – 40 – UP, </a:t>
                      </a:r>
                      <a:r>
                        <a:rPr lang="en-US" sz="800" b="1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FLAP UP 고려</a:t>
                      </a: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TAXI OUT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(OAT 3도 이하 RUN UP : Behind CLR, 70% 허락하는한, 30초, 30분 간격)</a:t>
                      </a:r>
                      <a:r>
                        <a:rPr lang="en-US" sz="800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-8 : (50%-IDLE, 60분간격)</a:t>
                      </a: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(Ice Shedding : freezing rain, freezing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drizzle, freezing fog or heavy snow – 70%, 1초, 10분간격) </a:t>
                      </a:r>
                      <a:r>
                        <a:rPr lang="en-US" sz="800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-8 : 없음</a:t>
                      </a:r>
                      <a:endParaRPr sz="800">
                        <a:solidFill>
                          <a:srgbClr val="0070C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C10DF26-E717-6E81-27C6-F6B26E149BB6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8" name="Google Shape;408;p32"/>
          <p:cNvGraphicFramePr/>
          <p:nvPr/>
        </p:nvGraphicFramePr>
        <p:xfrm>
          <a:off x="0" y="0"/>
          <a:ext cx="2328875" cy="51557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COLD Wx 2/2</a:t>
                      </a:r>
                      <a:endParaRPr sz="1100"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BEFORE T/O </a:t>
                      </a:r>
                      <a:r>
                        <a:rPr lang="en-US" sz="900" b="0">
                          <a:solidFill>
                            <a:srgbClr val="FF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Takeoff Signal - FLAPS 5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FLAPS . . . . . . . . . . . . . . . . . . . . . . . . . .. SET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TAKEOFF</a:t>
                      </a:r>
                      <a:r>
                        <a:rPr lang="en-US" sz="10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(-8 : Oil Temp 31도 이상)</a:t>
                      </a:r>
                      <a:endParaRPr sz="800" b="1">
                        <a:solidFill>
                          <a:srgbClr val="0070C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THRUST</a:t>
                      </a: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...</a:t>
                      </a: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(min 70%(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50%), </a:t>
                      </a: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30초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(5초</a:t>
                      </a: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))RUNUP</a:t>
                      </a:r>
                      <a:endParaRPr sz="800"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(ENG ANTI-ICE + OAT 3도이하</a:t>
                      </a:r>
                      <a:r>
                        <a:rPr lang="en-US" sz="800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) </a:t>
                      </a:r>
                      <a:endParaRPr sz="800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RUNUP(OAT 3도이상) NG 70%, </a:t>
                      </a:r>
                      <a:r>
                        <a:rPr lang="en-US" sz="800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-8 : 50% 5초</a:t>
                      </a:r>
                      <a:endParaRPr sz="800">
                        <a:solidFill>
                          <a:srgbClr val="0070C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ANTI-ICE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ENGINE START switches . . . . . . . .. . . CONT 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ENGINE ANTI-ICE switches . . . . .  . . . . . .ON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(-40도 이하 금지, 강하중 가능)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(COWL V/V OPEN 지속 Bright시 APU Bleed OFF, ISO V/V  AUTO, TH 서서히 Max 30%)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FAN ICE REMOVAL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(Moderate Severe 가능하면 회피하라 아니면..)</a:t>
                      </a:r>
                      <a:endParaRPr sz="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ENGINE START switches (both) .. . . . . . .FLT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Autothrottle (if engaged) . . .. . . . .Disengage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THRUST . . . . . .. . .  (min 80%, 1 초) Increase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(15초이내 Vib 4.0이하 안정화 15분 간격 반복)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</a:t>
                      </a: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Autothrottle (if needed) . . . . . . . . . . .Engage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(4.0 보다 크면 Engine High Vibration Check List!!!)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WING ANTI-ICE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(Icing 보이면 Deicer로 사용, Anti-icer도 사용가능)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(FL350이상 사용금지 -&gt; Emer Descend)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(Icing 지역 Holding – Flap 사용금지)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WING ANTI-ICE switch . . . . . . . . . . . .  . . .ON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6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APPROACH L/D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(FLAP 15 필수 조건일 경우만 VREF ICE 사용)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AFTER L/D, SHUTDOWN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(TAXI RUNUP, ICE SHEDDING 절차적용)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FLAPS . . . . . . . . . . . . . . . . . . . . 15 까지만 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ENG ANTI-ICE . . . . . .ENG ShutDown전 OFF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Stabilizer trim . .  . . . . . . . . . . . . . Set 5 units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ENGINE . . . . . . . . . . . . . . . . . . . . ShutDown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19ACE0E-D4B8-D113-7C2B-F51F440D8340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4" name="Google Shape;414;p33"/>
          <p:cNvGraphicFramePr/>
          <p:nvPr>
            <p:extLst>
              <p:ext uri="{D42A27DB-BD31-4B8C-83A1-F6EECF244321}">
                <p14:modId xmlns:p14="http://schemas.microsoft.com/office/powerpoint/2010/main" val="1743569398"/>
              </p:ext>
            </p:extLst>
          </p:nvPr>
        </p:nvGraphicFramePr>
        <p:xfrm>
          <a:off x="0" y="7749"/>
          <a:ext cx="2328875" cy="5490848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3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ENG ON Deicing in </a:t>
                      </a:r>
                      <a:r>
                        <a:rPr lang="en-US" sz="1100">
                          <a:solidFill>
                            <a:srgbClr val="00B050"/>
                          </a:solidFill>
                        </a:rPr>
                        <a:t>ICN</a:t>
                      </a:r>
                      <a:endParaRPr sz="110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ICN Deicing ”Deicing Required ENG On Deicing”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ICN Apron “Req Pushback Deicing Zone xxx”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Tx 2000 </a:t>
                      </a: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-&gt; Pad Control -&gt; Ice Man 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2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PARKING BRAKE ---------------------- SET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Report Parking Brake SET - &gt; Ice Man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B737-8 BROADBAND SYS s/w ------- OFF</a:t>
                      </a:r>
                      <a:endParaRPr sz="900"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FLAPS ------------------------------------ UP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THRUST LEVERS ----------------------IDLE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BLEED AIR SWITCHES ----- OFF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APU BLEED air switch ---------------- OFF</a:t>
                      </a:r>
                      <a:endParaRPr sz="800"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START DE/ANTI-ICING   </a:t>
                      </a:r>
                      <a:r>
                        <a:rPr lang="en-US" sz="800" b="1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REQ DCL</a:t>
                      </a:r>
                      <a:endParaRPr sz="900" b="1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항공기이동 및 Configuration 변경 금지</a:t>
                      </a:r>
                      <a:endParaRPr sz="900"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12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AFTER DE/ANTI-ICING IS COMPLETED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(TIME CHECK 1분)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용액과 마지막 용액 뿌린 시간 받고 적는다.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Holdover Time 결정!!!</a:t>
                      </a:r>
                      <a:endParaRPr sz="800" b="1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96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TIME CHECK 1분후 </a:t>
                      </a:r>
                      <a:endParaRPr sz="800" b="1" i="0" u="none" strike="noStrike" cap="none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APU BLEED air switch -------- As needed 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BLEED air switches ----------- ON 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FLAP LEVER -------  Set for takeoff or UP 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ice, snow, slush or standing water, 강수 지속시 – FLAP UP고려</a:t>
                      </a:r>
                      <a:endParaRPr sz="800" b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Flight controls --------- Check, as needed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0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After Start Cheklist</a:t>
                      </a:r>
                      <a:endParaRPr sz="800" b="0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847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TAXI OUT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(OAT 3도 </a:t>
                      </a:r>
                      <a:r>
                        <a:rPr lang="en-US" sz="80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이하</a:t>
                      </a:r>
                      <a:r>
                        <a:rPr lang="en-US" sz="80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RUN UP : Behind CLR, 70% </a:t>
                      </a:r>
                      <a:r>
                        <a:rPr lang="en-US" sz="80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허락하는한</a:t>
                      </a:r>
                      <a:r>
                        <a:rPr lang="en-US" sz="80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, 30초, 30분 </a:t>
                      </a:r>
                      <a:r>
                        <a:rPr lang="en-US" sz="80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간격</a:t>
                      </a:r>
                      <a:r>
                        <a:rPr lang="en-US" sz="80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r>
                        <a:rPr lang="en-US" sz="800" dirty="0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700" b="1" dirty="0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-8 : (50%-IDLE, 60분간격)</a:t>
                      </a:r>
                      <a:r>
                        <a:rPr lang="en-US" sz="700" b="1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b="1" dirty="0"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7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BEFORE TAKEOFF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>
                          <a:solidFill>
                            <a:srgbClr val="FF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TAKEOFF SIGNAL -&gt; FLAPS 5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FLAPS ---------------------- Set(for takeoff)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6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TAKEOFF</a:t>
                      </a:r>
                      <a:r>
                        <a:rPr lang="en-US" sz="10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(-8 : Oil Temp 31도 이상)</a:t>
                      </a:r>
                      <a:endParaRPr sz="800" b="1">
                        <a:solidFill>
                          <a:srgbClr val="0070C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 THRUST</a:t>
                      </a:r>
                      <a:r>
                        <a:rPr lang="en-US" sz="8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...</a:t>
                      </a: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(min 70%(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50%), </a:t>
                      </a: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30초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(5초</a:t>
                      </a:r>
                      <a:r>
                        <a:rPr lang="en-US" sz="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))RUNUP</a:t>
                      </a:r>
                      <a:endParaRPr sz="800"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(ENG ANTI-ICE + OAT 3도이하</a:t>
                      </a:r>
                      <a:r>
                        <a:rPr lang="en-US" sz="800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) </a:t>
                      </a:r>
                      <a:endParaRPr sz="800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RUNUP(OAT 3도이상) NG 70%, </a:t>
                      </a:r>
                      <a:r>
                        <a:rPr lang="en-US" sz="800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-8 : 50% 5초</a:t>
                      </a:r>
                      <a:endParaRPr sz="800">
                        <a:solidFill>
                          <a:srgbClr val="0070C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DECISION TREE next page</a:t>
                      </a:r>
                      <a:endParaRPr dirty="0"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54F4649-BD0D-E760-E72F-6EB5CB4F04CE}"/>
              </a:ext>
            </a:extLst>
          </p:cNvPr>
          <p:cNvSpPr/>
          <p:nvPr/>
        </p:nvSpPr>
        <p:spPr>
          <a:xfrm>
            <a:off x="1608188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4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1"/>
              <a:buFont typeface="Calibri"/>
              <a:buNone/>
            </a:pPr>
            <a:endParaRPr/>
          </a:p>
        </p:txBody>
      </p:sp>
      <p:sp>
        <p:nvSpPr>
          <p:cNvPr id="421" name="Google Shape;421;p34"/>
          <p:cNvSpPr txBox="1">
            <a:spLocks noGrp="1"/>
          </p:cNvSpPr>
          <p:nvPr>
            <p:ph type="body" idx="1"/>
          </p:nvPr>
        </p:nvSpPr>
        <p:spPr>
          <a:xfrm>
            <a:off x="160110" y="1483320"/>
            <a:ext cx="2008644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8224" lvl="0" indent="-129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13"/>
              <a:buNone/>
            </a:pPr>
            <a:endParaRPr/>
          </a:p>
        </p:txBody>
      </p:sp>
      <p:pic>
        <p:nvPicPr>
          <p:cNvPr id="422" name="Google Shape;42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2328863" cy="4848616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34"/>
          <p:cNvSpPr/>
          <p:nvPr/>
        </p:nvSpPr>
        <p:spPr>
          <a:xfrm>
            <a:off x="178231" y="2526223"/>
            <a:ext cx="759416" cy="348713"/>
          </a:xfrm>
          <a:prstGeom prst="frame">
            <a:avLst>
              <a:gd name="adj1" fmla="val 12500"/>
            </a:avLst>
          </a:prstGeom>
          <a:solidFill>
            <a:srgbClr val="00B0F0"/>
          </a:solidFill>
          <a:ln w="127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4"/>
          <p:cNvSpPr/>
          <p:nvPr/>
        </p:nvSpPr>
        <p:spPr>
          <a:xfrm>
            <a:off x="1164430" y="2545838"/>
            <a:ext cx="850349" cy="406589"/>
          </a:xfrm>
          <a:prstGeom prst="frame">
            <a:avLst>
              <a:gd name="adj1" fmla="val 12500"/>
            </a:avLst>
          </a:prstGeom>
          <a:solidFill>
            <a:srgbClr val="00B0F0"/>
          </a:solidFill>
          <a:ln w="127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997E6E1-18FF-431A-35CB-6F548E671CDF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5" name="Google Shape;155;p5"/>
          <p:cNvGraphicFramePr/>
          <p:nvPr>
            <p:extLst>
              <p:ext uri="{D42A27DB-BD31-4B8C-83A1-F6EECF244321}">
                <p14:modId xmlns:p14="http://schemas.microsoft.com/office/powerpoint/2010/main" val="124299396"/>
              </p:ext>
            </p:extLst>
          </p:nvPr>
        </p:nvGraphicFramePr>
        <p:xfrm>
          <a:off x="0" y="1063540"/>
          <a:ext cx="2330925" cy="1620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KALOD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280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GIMHAE 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6" name="Google Shape;156;p5"/>
          <p:cNvGraphicFramePr/>
          <p:nvPr>
            <p:extLst>
              <p:ext uri="{D42A27DB-BD31-4B8C-83A1-F6EECF244321}">
                <p14:modId xmlns:p14="http://schemas.microsoft.com/office/powerpoint/2010/main" val="3948340049"/>
              </p:ext>
            </p:extLst>
          </p:nvPr>
        </p:nvGraphicFramePr>
        <p:xfrm>
          <a:off x="-2501" y="3490966"/>
          <a:ext cx="2338300" cy="2058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551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3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6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04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367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GMP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32L/R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/>
                        <a:t>GUKDO xT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BUMSI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160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14R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GUKDO </a:t>
                      </a:r>
                      <a:r>
                        <a:rPr lang="en-US" sz="800" b="1" dirty="0" err="1"/>
                        <a:t>xU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DOKDO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160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32L(41’)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14R(34’)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32R(42’)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11811’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14L(38’)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KIP /8(RWY 32), YJU R271, P73 /2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 : D3(6532’), E2(9117’), 32R : E1(6614’)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 : C1(6578’)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32L/R : 8 KIP L/G, 14R : LOC CAPT L/G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FAF : Final Flap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TWR -&gt; GND -&gt; APRON (All by ATC)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Except RWY14R Landing (Until R)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57" name="Google Shape;157;p5"/>
          <p:cNvGraphicFramePr/>
          <p:nvPr>
            <p:extLst>
              <p:ext uri="{D42A27DB-BD31-4B8C-83A1-F6EECF244321}">
                <p14:modId xmlns:p14="http://schemas.microsoft.com/office/powerpoint/2010/main" val="210810163"/>
              </p:ext>
            </p:extLst>
          </p:nvPr>
        </p:nvGraphicFramePr>
        <p:xfrm>
          <a:off x="-2501" y="16504"/>
          <a:ext cx="2328850" cy="56824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2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4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Gimhae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8" name="Google Shape;158;p5"/>
          <p:cNvSpPr txBox="1"/>
          <p:nvPr/>
        </p:nvSpPr>
        <p:spPr>
          <a:xfrm>
            <a:off x="-35514" y="602871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32L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Landing</a:t>
            </a:r>
            <a:r>
              <a:rPr lang="en-US" sz="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b="1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sp>
        <p:nvSpPr>
          <p:cNvPr id="167" name="Google Shape;167;p5"/>
          <p:cNvSpPr/>
          <p:nvPr/>
        </p:nvSpPr>
        <p:spPr>
          <a:xfrm>
            <a:off x="1056807" y="13747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2723283"/>
            <a:ext cx="1056807" cy="71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55C3732C-B99F-06C8-0284-40550C1D6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2416" y="584746"/>
            <a:ext cx="492402" cy="492402"/>
          </a:xfrm>
          <a:prstGeom prst="rect">
            <a:avLst/>
          </a:prstGeom>
        </p:spPr>
      </p:pic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0A2B5D0-0FAC-D2BA-7F39-E9A916214C43}"/>
              </a:ext>
            </a:extLst>
          </p:cNvPr>
          <p:cNvSpPr/>
          <p:nvPr/>
        </p:nvSpPr>
        <p:spPr>
          <a:xfrm>
            <a:off x="1691269" y="301950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0" name="Google Shape;430;p35"/>
          <p:cNvGraphicFramePr/>
          <p:nvPr>
            <p:extLst>
              <p:ext uri="{D42A27DB-BD31-4B8C-83A1-F6EECF244321}">
                <p14:modId xmlns:p14="http://schemas.microsoft.com/office/powerpoint/2010/main" val="1528529140"/>
              </p:ext>
            </p:extLst>
          </p:nvPr>
        </p:nvGraphicFramePr>
        <p:xfrm>
          <a:off x="0" y="0"/>
          <a:ext cx="2328875" cy="54994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ENG OFF Deicing in </a:t>
                      </a:r>
                      <a:r>
                        <a:rPr lang="en-US" sz="1100">
                          <a:solidFill>
                            <a:srgbClr val="00B050"/>
                          </a:solidFill>
                        </a:rPr>
                        <a:t>GMP...</a:t>
                      </a:r>
                      <a:endParaRPr sz="110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30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KE GMP ”Deicing Information”   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REQ DCL</a:t>
                      </a:r>
                      <a:endParaRPr sz="800" dirty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Apron ”Req Pushback Deicing Required </a:t>
                      </a:r>
                      <a:r>
                        <a:rPr lang="en-US" sz="80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PADxxx</a:t>
                      </a:r>
                      <a:r>
                        <a:rPr lang="en-US" sz="80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”  </a:t>
                      </a:r>
                      <a:endParaRPr dirty="0"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PARKING BRAKE ---------------------- SET 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Establish communications with GND personnel.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B737-8 BROADBAND SYS s/w ------- OFF</a:t>
                      </a:r>
                      <a:endParaRPr sz="900" b="1" dirty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FLAPS ------------------------------------ UP 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THRUST LEVERS ----------------------IDLE 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BLEED AIR SWITCHES ----- OFF 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APU BLEED air switch ---------------- OFF</a:t>
                      </a:r>
                      <a:endParaRPr sz="800" b="1" dirty="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APU ---------------------------------- START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APU GENERATOR bus switches ------ ON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ANTI-ICE switches----------- OFF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Start levers --------------- CUTOFF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SHUTDOWN CHECKLIST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START DE/ANTI-ICING </a:t>
                      </a:r>
                      <a:endParaRPr sz="900" b="1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항공기이동 및 Configuration 변경 금지</a:t>
                      </a:r>
                      <a:endParaRPr sz="900" b="1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AFTER DE/ANTI-ICING IS COMPLETED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(TIME CHECK 1분)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용액과</a:t>
                      </a: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마지막</a:t>
                      </a: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용액</a:t>
                      </a: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뿌린</a:t>
                      </a: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시간</a:t>
                      </a: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받고</a:t>
                      </a: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적는다</a:t>
                      </a: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. 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Holdover Time </a:t>
                      </a:r>
                      <a:r>
                        <a:rPr lang="en-US" sz="800" b="0" dirty="0" err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결정</a:t>
                      </a:r>
                      <a:r>
                        <a:rPr lang="en-US" sz="800" b="0" dirty="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!!!</a:t>
                      </a:r>
                      <a:endParaRPr sz="800" b="1" dirty="0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TIME CHECK 1분후 </a:t>
                      </a:r>
                      <a:endParaRPr sz="800" b="1" i="0" u="none" strike="noStrike" cap="none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APU BLEED air switch ----------------- ON 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PREFLT CHKlist -&gt; Req STARTUP -&gt; CHKlist</a:t>
                      </a:r>
                      <a:endParaRPr sz="800" b="1">
                        <a:solidFill>
                          <a:srgbClr val="00B05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9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AFTER BOTH ENGINES ARE STARTED</a:t>
                      </a:r>
                      <a:endParaRPr sz="8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ANTI-ICE switches----As needed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solidFill>
                            <a:srgbClr val="0070C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B737-8 BROADBAND SYS s/w -------- ON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APU------------------------------ As needed 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9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Engine BLEED air switches ----------- ON 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FLAP LEVER -------  Set for takeoff or UP 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ice, snow, slush or standing water, 강수 지속시 – FLAP UP고려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Flight controls --------- Check, as needed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AFTER START CHKlist </a:t>
                      </a:r>
                      <a:r>
                        <a:rPr lang="en-US" sz="800" b="1">
                          <a:solidFill>
                            <a:srgbClr val="FF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(ATC CLR Confirm)</a:t>
                      </a:r>
                      <a:endParaRPr/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9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TAXI, BEFORE TAKEOFF,  TAKEOFF 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cold </a:t>
                      </a:r>
                      <a:r>
                        <a:rPr lang="en-US" sz="800" b="1" dirty="0" err="1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wx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1" dirty="0" err="1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참조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!!!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highlight>
                            <a:srgbClr val="FFFF00"/>
                          </a:highlight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DECISION TREE next page</a:t>
                      </a:r>
                      <a:endParaRPr sz="800" b="1" dirty="0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03DDE63-4142-5292-5212-CBAA9E926A97}"/>
              </a:ext>
            </a:extLst>
          </p:cNvPr>
          <p:cNvSpPr/>
          <p:nvPr/>
        </p:nvSpPr>
        <p:spPr>
          <a:xfrm>
            <a:off x="1391804" y="312110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6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1"/>
              <a:buFont typeface="Calibri"/>
              <a:buNone/>
            </a:pPr>
            <a:endParaRPr/>
          </a:p>
        </p:txBody>
      </p:sp>
      <p:sp>
        <p:nvSpPr>
          <p:cNvPr id="437" name="Google Shape;437;p36"/>
          <p:cNvSpPr txBox="1">
            <a:spLocks noGrp="1"/>
          </p:cNvSpPr>
          <p:nvPr>
            <p:ph type="body" idx="1"/>
          </p:nvPr>
        </p:nvSpPr>
        <p:spPr>
          <a:xfrm>
            <a:off x="160110" y="1483320"/>
            <a:ext cx="2008644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8224" lvl="0" indent="-129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13"/>
              <a:buNone/>
            </a:pPr>
            <a:endParaRPr/>
          </a:p>
        </p:txBody>
      </p:sp>
      <p:pic>
        <p:nvPicPr>
          <p:cNvPr id="438" name="Google Shape;438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2328863" cy="4848616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36"/>
          <p:cNvSpPr/>
          <p:nvPr/>
        </p:nvSpPr>
        <p:spPr>
          <a:xfrm>
            <a:off x="178231" y="2526223"/>
            <a:ext cx="759416" cy="348713"/>
          </a:xfrm>
          <a:prstGeom prst="frame">
            <a:avLst>
              <a:gd name="adj1" fmla="val 12500"/>
            </a:avLst>
          </a:prstGeom>
          <a:solidFill>
            <a:srgbClr val="00B0F0"/>
          </a:solidFill>
          <a:ln w="127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36"/>
          <p:cNvSpPr/>
          <p:nvPr/>
        </p:nvSpPr>
        <p:spPr>
          <a:xfrm>
            <a:off x="1164430" y="2545838"/>
            <a:ext cx="850349" cy="406589"/>
          </a:xfrm>
          <a:prstGeom prst="frame">
            <a:avLst>
              <a:gd name="adj1" fmla="val 12500"/>
            </a:avLst>
          </a:prstGeom>
          <a:solidFill>
            <a:srgbClr val="00B0F0"/>
          </a:solidFill>
          <a:ln w="127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E2B9E81-8C15-BCB6-ACE9-2C1298DF2B3C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8" name="Google Shape;138;p4"/>
          <p:cNvGraphicFramePr/>
          <p:nvPr>
            <p:extLst>
              <p:ext uri="{D42A27DB-BD31-4B8C-83A1-F6EECF244321}">
                <p14:modId xmlns:p14="http://schemas.microsoft.com/office/powerpoint/2010/main" val="3187634017"/>
              </p:ext>
            </p:extLst>
          </p:nvPr>
        </p:nvGraphicFramePr>
        <p:xfrm>
          <a:off x="0" y="0"/>
          <a:ext cx="2328850" cy="9669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16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2569">
                  <a:extLst>
                    <a:ext uri="{9D8B030D-6E8A-4147-A177-3AD203B41FA5}">
                      <a16:colId xmlns:a16="http://schemas.microsoft.com/office/drawing/2014/main" val="3596387649"/>
                    </a:ext>
                  </a:extLst>
                </a:gridCol>
              </a:tblGrid>
              <a:tr h="202565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PUS VOR 18L/R </a:t>
                      </a:r>
                      <a:endParaRPr lang="en-US" sz="11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856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000" dirty="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STARS                    RUNWAYS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accent1"/>
                          </a:solidFill>
                        </a:rPr>
                        <a:t>VOR18L/R              18L/R   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TRANS.   </a:t>
                      </a: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KMH22 </a:t>
                      </a:r>
                      <a:r>
                        <a:rPr lang="en-US" altLang="ko-Kore-KR" sz="800" b="1" dirty="0" err="1">
                          <a:solidFill>
                            <a:srgbClr val="C00000"/>
                          </a:solidFill>
                        </a:rPr>
                        <a:t>Vref+wind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accent1"/>
                          </a:solidFill>
                        </a:rPr>
                        <a:t>GAYHA</a:t>
                      </a:r>
                      <a:r>
                        <a:rPr lang="ko-KR" altLang="en-US" sz="900" b="1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(Modify Required)</a:t>
                      </a:r>
                      <a:endParaRPr lang="en-US" altLang="ko-Kore-KR" sz="9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94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</a:rPr>
                        <a:t>FIX : KMH 280(Base Turn), 283(Missed App)</a:t>
                      </a:r>
                    </a:p>
                  </a:txBody>
                  <a:tcPr marL="90000" marR="9145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ore-KR" sz="900" b="1" dirty="0">
                        <a:solidFill>
                          <a:schemeClr val="accent1"/>
                        </a:solidFill>
                      </a:endParaRP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2408181646"/>
                  </a:ext>
                </a:extLst>
              </a:tr>
            </a:tbl>
          </a:graphicData>
        </a:graphic>
      </p:graphicFrame>
      <p:pic>
        <p:nvPicPr>
          <p:cNvPr id="5" name="그림 4" descr="텍스트, 야외, 장치, 계량기이(가) 표시된 사진&#10;&#10;자동 생성된 설명">
            <a:extLst>
              <a:ext uri="{FF2B5EF4-FFF2-40B4-BE49-F238E27FC236}">
                <a16:creationId xmlns:a16="http://schemas.microsoft.com/office/drawing/2014/main" id="{19EEF72C-78E5-61F3-2B86-EF01369AF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1" y="248016"/>
            <a:ext cx="1080097" cy="573801"/>
          </a:xfrm>
          <a:prstGeom prst="rect">
            <a:avLst/>
          </a:prstGeom>
        </p:spPr>
      </p:pic>
      <p:graphicFrame>
        <p:nvGraphicFramePr>
          <p:cNvPr id="145" name="Google Shape;138;p4">
            <a:extLst>
              <a:ext uri="{FF2B5EF4-FFF2-40B4-BE49-F238E27FC236}">
                <a16:creationId xmlns:a16="http://schemas.microsoft.com/office/drawing/2014/main" id="{2DD2492E-25C7-6F3E-A765-74CDA0855231}"/>
              </a:ext>
            </a:extLst>
          </p:cNvPr>
          <p:cNvGraphicFramePr/>
          <p:nvPr/>
        </p:nvGraphicFramePr>
        <p:xfrm>
          <a:off x="-4122" y="4139510"/>
          <a:ext cx="2328850" cy="106944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255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Missed App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dirty="0"/>
                        <a:t>Base Turn </a:t>
                      </a:r>
                      <a:r>
                        <a:rPr lang="ko-KR" altLang="en-US" sz="900" dirty="0"/>
                        <a:t>이전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L/H Turn </a:t>
                      </a:r>
                      <a:r>
                        <a:rPr lang="en-US" altLang="ko-KR" sz="900" b="1" dirty="0">
                          <a:solidFill>
                            <a:srgbClr val="C00000"/>
                          </a:solidFill>
                        </a:rPr>
                        <a:t>KMH 283 </a:t>
                      </a:r>
                      <a:r>
                        <a:rPr lang="en-US" altLang="ko-KR" sz="900" dirty="0"/>
                        <a:t>OUTBD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900" dirty="0"/>
                        <a:t>(SEL HDG SEL – INT H/D - VOR/LOC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Engage)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7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Base Turn </a:t>
                      </a:r>
                      <a:r>
                        <a:rPr lang="ko-KR" altLang="en-US" sz="900" dirty="0"/>
                        <a:t>이후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Continue R/H Turn </a:t>
                      </a:r>
                      <a:r>
                        <a:rPr lang="en-US" altLang="ko-KR" sz="900" b="1" dirty="0">
                          <a:solidFill>
                            <a:srgbClr val="C00000"/>
                          </a:solidFill>
                        </a:rPr>
                        <a:t>KMH 283 </a:t>
                      </a:r>
                      <a:r>
                        <a:rPr lang="en-US" altLang="ko-KR" sz="900" dirty="0"/>
                        <a:t>OUTBD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(SEL HDG SEL – INT H/D - VOR/LOC Engage)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324277550"/>
                  </a:ext>
                </a:extLst>
              </a:tr>
            </a:tbl>
          </a:graphicData>
        </a:graphic>
      </p:graphicFrame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4BE8B393-F758-B69E-C71F-41B24ABD3B39}"/>
              </a:ext>
            </a:extLst>
          </p:cNvPr>
          <p:cNvGrpSpPr/>
          <p:nvPr/>
        </p:nvGrpSpPr>
        <p:grpSpPr>
          <a:xfrm>
            <a:off x="-48346" y="955136"/>
            <a:ext cx="2394309" cy="3138086"/>
            <a:chOff x="-48346" y="990763"/>
            <a:chExt cx="2394309" cy="3138086"/>
          </a:xfrm>
        </p:grpSpPr>
        <p:pic>
          <p:nvPicPr>
            <p:cNvPr id="12" name="그림 11" descr="나무, 식물이(가) 표시된 사진&#10;&#10;자동 생성된 설명">
              <a:extLst>
                <a:ext uri="{FF2B5EF4-FFF2-40B4-BE49-F238E27FC236}">
                  <a16:creationId xmlns:a16="http://schemas.microsoft.com/office/drawing/2014/main" id="{CDDBC3DB-6733-2907-F7DB-E2FDA5AE9F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/>
          </p:blipFill>
          <p:spPr>
            <a:xfrm>
              <a:off x="-361" y="1021136"/>
              <a:ext cx="2346324" cy="3107713"/>
            </a:xfrm>
            <a:prstGeom prst="rect">
              <a:avLst/>
            </a:prstGeom>
          </p:spPr>
        </p:pic>
        <p:cxnSp>
          <p:nvCxnSpPr>
            <p:cNvPr id="27" name="직선 연결선[R] 26">
              <a:extLst>
                <a:ext uri="{FF2B5EF4-FFF2-40B4-BE49-F238E27FC236}">
                  <a16:creationId xmlns:a16="http://schemas.microsoft.com/office/drawing/2014/main" id="{A447B34E-85E3-7041-0027-4D72BCEB8F48}"/>
                </a:ext>
              </a:extLst>
            </p:cNvPr>
            <p:cNvCxnSpPr>
              <a:cxnSpLocks/>
              <a:endCxn id="29" idx="0"/>
            </p:cNvCxnSpPr>
            <p:nvPr/>
          </p:nvCxnSpPr>
          <p:spPr>
            <a:xfrm flipH="1" flipV="1">
              <a:off x="647706" y="1548692"/>
              <a:ext cx="35808" cy="1196606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[R] 40">
              <a:extLst>
                <a:ext uri="{FF2B5EF4-FFF2-40B4-BE49-F238E27FC236}">
                  <a16:creationId xmlns:a16="http://schemas.microsoft.com/office/drawing/2014/main" id="{AF422B5F-7DE7-D8E9-59E5-31D47952B5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1437" y="2745299"/>
              <a:ext cx="354533" cy="488137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포인트가 4개인 별 22">
              <a:extLst>
                <a:ext uri="{FF2B5EF4-FFF2-40B4-BE49-F238E27FC236}">
                  <a16:creationId xmlns:a16="http://schemas.microsoft.com/office/drawing/2014/main" id="{34EBE2B8-A456-4BC0-19B9-499481DE4E5C}"/>
                </a:ext>
              </a:extLst>
            </p:cNvPr>
            <p:cNvSpPr/>
            <p:nvPr/>
          </p:nvSpPr>
          <p:spPr>
            <a:xfrm>
              <a:off x="590749" y="2639281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9" name="호 28">
              <a:extLst>
                <a:ext uri="{FF2B5EF4-FFF2-40B4-BE49-F238E27FC236}">
                  <a16:creationId xmlns:a16="http://schemas.microsoft.com/office/drawing/2014/main" id="{0EDEDCBE-E5F5-DEFE-E89D-A65BA4BB793D}"/>
                </a:ext>
              </a:extLst>
            </p:cNvPr>
            <p:cNvSpPr/>
            <p:nvPr/>
          </p:nvSpPr>
          <p:spPr>
            <a:xfrm>
              <a:off x="647194" y="1114257"/>
              <a:ext cx="956185" cy="911025"/>
            </a:xfrm>
            <a:prstGeom prst="arc">
              <a:avLst>
                <a:gd name="adj1" fmla="val 10951624"/>
                <a:gd name="adj2" fmla="val 61662"/>
              </a:avLst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포인트가 4개인 별 30">
              <a:extLst>
                <a:ext uri="{FF2B5EF4-FFF2-40B4-BE49-F238E27FC236}">
                  <a16:creationId xmlns:a16="http://schemas.microsoft.com/office/drawing/2014/main" id="{58BD0D03-CFFD-7313-7A4A-408AE9CE381A}"/>
                </a:ext>
              </a:extLst>
            </p:cNvPr>
            <p:cNvSpPr/>
            <p:nvPr/>
          </p:nvSpPr>
          <p:spPr>
            <a:xfrm>
              <a:off x="573819" y="1967600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5" name="호 34">
              <a:extLst>
                <a:ext uri="{FF2B5EF4-FFF2-40B4-BE49-F238E27FC236}">
                  <a16:creationId xmlns:a16="http://schemas.microsoft.com/office/drawing/2014/main" id="{930CEE6A-5EFE-59E6-5594-85206F09186A}"/>
                </a:ext>
              </a:extLst>
            </p:cNvPr>
            <p:cNvSpPr/>
            <p:nvPr/>
          </p:nvSpPr>
          <p:spPr>
            <a:xfrm>
              <a:off x="686711" y="1114708"/>
              <a:ext cx="973831" cy="1004707"/>
            </a:xfrm>
            <a:prstGeom prst="arc">
              <a:avLst>
                <a:gd name="adj1" fmla="val 16012884"/>
                <a:gd name="adj2" fmla="val 21134675"/>
              </a:avLst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8" name="포인트가 4개인 별 37">
              <a:extLst>
                <a:ext uri="{FF2B5EF4-FFF2-40B4-BE49-F238E27FC236}">
                  <a16:creationId xmlns:a16="http://schemas.microsoft.com/office/drawing/2014/main" id="{7EB48E4E-D41B-9BE2-A6CB-DE56A1828C44}"/>
                </a:ext>
              </a:extLst>
            </p:cNvPr>
            <p:cNvSpPr/>
            <p:nvPr/>
          </p:nvSpPr>
          <p:spPr>
            <a:xfrm>
              <a:off x="539954" y="1019339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9" name="포인트가 4개인 별 38">
              <a:extLst>
                <a:ext uri="{FF2B5EF4-FFF2-40B4-BE49-F238E27FC236}">
                  <a16:creationId xmlns:a16="http://schemas.microsoft.com/office/drawing/2014/main" id="{4623912B-268E-11E3-0FE7-B2FCDA90C0C0}"/>
                </a:ext>
              </a:extLst>
            </p:cNvPr>
            <p:cNvSpPr/>
            <p:nvPr/>
          </p:nvSpPr>
          <p:spPr>
            <a:xfrm>
              <a:off x="1431776" y="996764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AA47F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0" name="포인트가 4개인 별 39">
              <a:extLst>
                <a:ext uri="{FF2B5EF4-FFF2-40B4-BE49-F238E27FC236}">
                  <a16:creationId xmlns:a16="http://schemas.microsoft.com/office/drawing/2014/main" id="{00C949CF-AF86-BF74-7612-33AF2285DACA}"/>
                </a:ext>
              </a:extLst>
            </p:cNvPr>
            <p:cNvSpPr/>
            <p:nvPr/>
          </p:nvSpPr>
          <p:spPr>
            <a:xfrm>
              <a:off x="1539024" y="991120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92D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44" name="직선 연결선[R] 43">
              <a:extLst>
                <a:ext uri="{FF2B5EF4-FFF2-40B4-BE49-F238E27FC236}">
                  <a16:creationId xmlns:a16="http://schemas.microsoft.com/office/drawing/2014/main" id="{868CF2DE-D380-1488-974D-31BDE8684A05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 flipH="1" flipV="1">
              <a:off x="1603294" y="1578344"/>
              <a:ext cx="22873" cy="389256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[R] 48">
              <a:extLst>
                <a:ext uri="{FF2B5EF4-FFF2-40B4-BE49-F238E27FC236}">
                  <a16:creationId xmlns:a16="http://schemas.microsoft.com/office/drawing/2014/main" id="{66964C75-BD54-9870-DA4E-4CA275254DF7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H="1" flipV="1">
              <a:off x="1656354" y="1551319"/>
              <a:ext cx="22321" cy="421925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[R] 53">
              <a:extLst>
                <a:ext uri="{FF2B5EF4-FFF2-40B4-BE49-F238E27FC236}">
                  <a16:creationId xmlns:a16="http://schemas.microsoft.com/office/drawing/2014/main" id="{DA8E6069-ABB3-A90D-9CB2-412A7718E23F}"/>
                </a:ext>
              </a:extLst>
            </p:cNvPr>
            <p:cNvCxnSpPr>
              <a:cxnSpLocks/>
            </p:cNvCxnSpPr>
            <p:nvPr/>
          </p:nvCxnSpPr>
          <p:spPr>
            <a:xfrm>
              <a:off x="79022" y="1374350"/>
              <a:ext cx="1538285" cy="603307"/>
            </a:xfrm>
            <a:prstGeom prst="line">
              <a:avLst/>
            </a:prstGeom>
            <a:ln w="19050">
              <a:solidFill>
                <a:srgbClr val="FFC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E0B4524-D5ED-0F82-3605-CE03D6D8F41C}"/>
                </a:ext>
              </a:extLst>
            </p:cNvPr>
            <p:cNvSpPr txBox="1"/>
            <p:nvPr/>
          </p:nvSpPr>
          <p:spPr>
            <a:xfrm>
              <a:off x="1670760" y="990763"/>
              <a:ext cx="5277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rgbClr val="92D050"/>
                  </a:solidFill>
                </a:rPr>
                <a:t>KMH35</a:t>
              </a:r>
            </a:p>
            <a:p>
              <a:pPr algn="ctr"/>
              <a:r>
                <a:rPr kumimoji="1" lang="en-US" altLang="ko-Kore-KR" sz="800" dirty="0">
                  <a:solidFill>
                    <a:srgbClr val="92D050"/>
                  </a:solidFill>
                </a:rPr>
                <a:t>(18L)</a:t>
              </a:r>
              <a:endParaRPr kumimoji="1" lang="ko-Kore-KR" altLang="en-US" sz="800" dirty="0">
                <a:solidFill>
                  <a:srgbClr val="92D050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03758C5-ABCE-E358-B805-F5F84F53890B}"/>
                </a:ext>
              </a:extLst>
            </p:cNvPr>
            <p:cNvSpPr txBox="1"/>
            <p:nvPr/>
          </p:nvSpPr>
          <p:spPr>
            <a:xfrm>
              <a:off x="984588" y="1165881"/>
              <a:ext cx="5277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KMH34</a:t>
              </a:r>
            </a:p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(18R)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AB56EBB-C6CC-544B-6B1B-7AD74DDE9799}"/>
                </a:ext>
              </a:extLst>
            </p:cNvPr>
            <p:cNvSpPr txBox="1"/>
            <p:nvPr/>
          </p:nvSpPr>
          <p:spPr>
            <a:xfrm>
              <a:off x="70193" y="1013484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dirty="0">
                  <a:solidFill>
                    <a:schemeClr val="bg1"/>
                  </a:solidFill>
                </a:rPr>
                <a:t>KMH32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26F0C7B-7DBA-0E46-EAB1-02BB391E9101}"/>
                </a:ext>
              </a:extLst>
            </p:cNvPr>
            <p:cNvSpPr txBox="1"/>
            <p:nvPr/>
          </p:nvSpPr>
          <p:spPr>
            <a:xfrm>
              <a:off x="104058" y="1956094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dirty="0">
                  <a:solidFill>
                    <a:schemeClr val="bg1"/>
                  </a:solidFill>
                </a:rPr>
                <a:t>KMH30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246E7BA4-156E-250A-F438-49FB015FCB5C}"/>
                </a:ext>
              </a:extLst>
            </p:cNvPr>
            <p:cNvSpPr txBox="1"/>
            <p:nvPr/>
          </p:nvSpPr>
          <p:spPr>
            <a:xfrm>
              <a:off x="87128" y="2599564"/>
              <a:ext cx="5790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KMH22</a:t>
              </a:r>
            </a:p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(MA045)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cxnSp>
          <p:nvCxnSpPr>
            <p:cNvPr id="130" name="구부러진 연결선[U] 129">
              <a:extLst>
                <a:ext uri="{FF2B5EF4-FFF2-40B4-BE49-F238E27FC236}">
                  <a16:creationId xmlns:a16="http://schemas.microsoft.com/office/drawing/2014/main" id="{CF940597-B6DB-F9E0-2BFE-9248A4AEFCD5}"/>
                </a:ext>
              </a:extLst>
            </p:cNvPr>
            <p:cNvCxnSpPr/>
            <p:nvPr/>
          </p:nvCxnSpPr>
          <p:spPr>
            <a:xfrm>
              <a:off x="191911" y="3164206"/>
              <a:ext cx="279053" cy="138461"/>
            </a:xfrm>
            <a:prstGeom prst="curvedConnector3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구부러진 연결선[U] 131">
              <a:extLst>
                <a:ext uri="{FF2B5EF4-FFF2-40B4-BE49-F238E27FC236}">
                  <a16:creationId xmlns:a16="http://schemas.microsoft.com/office/drawing/2014/main" id="{414C5854-DCF3-751F-4CA3-DD8A308A66C6}"/>
                </a:ext>
              </a:extLst>
            </p:cNvPr>
            <p:cNvCxnSpPr/>
            <p:nvPr/>
          </p:nvCxnSpPr>
          <p:spPr>
            <a:xfrm>
              <a:off x="152401" y="3226298"/>
              <a:ext cx="279053" cy="138461"/>
            </a:xfrm>
            <a:prstGeom prst="curvedConnector3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직선 연결선[R] 132">
              <a:extLst>
                <a:ext uri="{FF2B5EF4-FFF2-40B4-BE49-F238E27FC236}">
                  <a16:creationId xmlns:a16="http://schemas.microsoft.com/office/drawing/2014/main" id="{CBE8342F-5466-CF7A-EF58-F1468E9658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298447"/>
              <a:ext cx="302153" cy="381645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포인트가 4개인 별 141">
              <a:extLst>
                <a:ext uri="{FF2B5EF4-FFF2-40B4-BE49-F238E27FC236}">
                  <a16:creationId xmlns:a16="http://schemas.microsoft.com/office/drawing/2014/main" id="{A338195F-D345-F96E-91F4-57F2A830C58D}"/>
                </a:ext>
              </a:extLst>
            </p:cNvPr>
            <p:cNvSpPr/>
            <p:nvPr/>
          </p:nvSpPr>
          <p:spPr>
            <a:xfrm>
              <a:off x="54533" y="3395637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6" name="사각형 설명선[R] 145">
              <a:extLst>
                <a:ext uri="{FF2B5EF4-FFF2-40B4-BE49-F238E27FC236}">
                  <a16:creationId xmlns:a16="http://schemas.microsoft.com/office/drawing/2014/main" id="{CFB9E6EC-B866-FE82-A5A6-F4E244DD87CD}"/>
                </a:ext>
              </a:extLst>
            </p:cNvPr>
            <p:cNvSpPr/>
            <p:nvPr/>
          </p:nvSpPr>
          <p:spPr>
            <a:xfrm>
              <a:off x="596770" y="3621224"/>
              <a:ext cx="836148" cy="465790"/>
            </a:xfrm>
            <a:prstGeom prst="wedgeRectCallout">
              <a:avLst>
                <a:gd name="adj1" fmla="val -118823"/>
                <a:gd name="adj2" fmla="val -3300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Before L/D CHK Complete</a:t>
              </a:r>
            </a:p>
            <a:p>
              <a:r>
                <a:rPr kumimoji="1" lang="en-US" altLang="ko-Kore-KR" sz="800" dirty="0"/>
                <a:t>NEXT 1700ft</a:t>
              </a:r>
              <a:endParaRPr kumimoji="1" lang="ko-Kore-KR" altLang="en-US" sz="800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E7A4A2FD-4EC4-596A-9970-F3E9CA163536}"/>
                </a:ext>
              </a:extLst>
            </p:cNvPr>
            <p:cNvSpPr txBox="1"/>
            <p:nvPr/>
          </p:nvSpPr>
          <p:spPr>
            <a:xfrm>
              <a:off x="28182" y="3553474"/>
              <a:ext cx="55015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FAF</a:t>
              </a:r>
            </a:p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(FF045)</a:t>
              </a:r>
            </a:p>
          </p:txBody>
        </p:sp>
        <p:sp>
          <p:nvSpPr>
            <p:cNvPr id="147" name="사각형 설명선[R] 146">
              <a:extLst>
                <a:ext uri="{FF2B5EF4-FFF2-40B4-BE49-F238E27FC236}">
                  <a16:creationId xmlns:a16="http://schemas.microsoft.com/office/drawing/2014/main" id="{AE343AE0-07BA-1600-95F8-3A2E7E340B60}"/>
                </a:ext>
              </a:extLst>
            </p:cNvPr>
            <p:cNvSpPr/>
            <p:nvPr/>
          </p:nvSpPr>
          <p:spPr>
            <a:xfrm>
              <a:off x="907947" y="3061301"/>
              <a:ext cx="629556" cy="465790"/>
            </a:xfrm>
            <a:prstGeom prst="wedgeRectCallout">
              <a:avLst>
                <a:gd name="adj1" fmla="val -109055"/>
                <a:gd name="adj2" fmla="val -6660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1700ft L/O 6000ft SET</a:t>
              </a:r>
            </a:p>
            <a:p>
              <a:r>
                <a:rPr kumimoji="1" lang="en-US" altLang="ko-Kore-KR" sz="800" dirty="0"/>
                <a:t>CRS 283 </a:t>
              </a:r>
              <a:endParaRPr kumimoji="1" lang="ko-Kore-KR" altLang="en-US" sz="800" dirty="0"/>
            </a:p>
          </p:txBody>
        </p:sp>
        <p:sp>
          <p:nvSpPr>
            <p:cNvPr id="148" name="사각형 설명선[R] 147">
              <a:extLst>
                <a:ext uri="{FF2B5EF4-FFF2-40B4-BE49-F238E27FC236}">
                  <a16:creationId xmlns:a16="http://schemas.microsoft.com/office/drawing/2014/main" id="{E871E623-1836-7590-4F6F-CB1F7591C0E6}"/>
                </a:ext>
              </a:extLst>
            </p:cNvPr>
            <p:cNvSpPr/>
            <p:nvPr/>
          </p:nvSpPr>
          <p:spPr>
            <a:xfrm>
              <a:off x="828719" y="2258171"/>
              <a:ext cx="708292" cy="465790"/>
            </a:xfrm>
            <a:prstGeom prst="wedgeRectCallout">
              <a:avLst>
                <a:gd name="adj1" fmla="val -69799"/>
                <a:gd name="adj2" fmla="val -4715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 H/D110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KMH30-1NM</a:t>
              </a:r>
            </a:p>
            <a:p>
              <a:r>
                <a:rPr kumimoji="1" lang="en-US" altLang="ko-Kore-KR" sz="800" dirty="0"/>
                <a:t> Start Des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C0E1023B-1541-46CF-70D1-CCD44038861A}"/>
                </a:ext>
              </a:extLst>
            </p:cNvPr>
            <p:cNvSpPr txBox="1"/>
            <p:nvPr/>
          </p:nvSpPr>
          <p:spPr>
            <a:xfrm>
              <a:off x="-48346" y="1507131"/>
              <a:ext cx="6880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KMH R280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Start Turn</a:t>
              </a:r>
              <a:endParaRPr kumimoji="1" lang="ko-Kore-KR" altLang="en-US" sz="800" b="1" dirty="0">
                <a:solidFill>
                  <a:srgbClr val="FFC000"/>
                </a:solidFill>
              </a:endParaRPr>
            </a:p>
          </p:txBody>
        </p:sp>
        <p:sp>
          <p:nvSpPr>
            <p:cNvPr id="150" name="사각형 설명선[R] 149">
              <a:extLst>
                <a:ext uri="{FF2B5EF4-FFF2-40B4-BE49-F238E27FC236}">
                  <a16:creationId xmlns:a16="http://schemas.microsoft.com/office/drawing/2014/main" id="{FD89808B-5034-A5A3-931F-51E835F84D56}"/>
                </a:ext>
              </a:extLst>
            </p:cNvPr>
            <p:cNvSpPr/>
            <p:nvPr/>
          </p:nvSpPr>
          <p:spPr>
            <a:xfrm>
              <a:off x="931503" y="1488263"/>
              <a:ext cx="605516" cy="353512"/>
            </a:xfrm>
            <a:prstGeom prst="wedgeRectCallout">
              <a:avLst>
                <a:gd name="adj1" fmla="val -86957"/>
                <a:gd name="adj2" fmla="val -7794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kumimoji="1" lang="en-US" altLang="ko-Kore-KR" sz="800" dirty="0"/>
                <a:t>  H/D 182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 090-1000ft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</a:t>
              </a:r>
              <a:r>
                <a:rPr kumimoji="1" lang="en-US" altLang="ko-Kore-KR" sz="800" b="1" dirty="0">
                  <a:solidFill>
                    <a:srgbClr val="92D050"/>
                  </a:solidFill>
                </a:rPr>
                <a:t>(900ft)</a:t>
              </a:r>
            </a:p>
          </p:txBody>
        </p:sp>
        <p:sp>
          <p:nvSpPr>
            <p:cNvPr id="151" name="사각형 설명선[R] 150">
              <a:extLst>
                <a:ext uri="{FF2B5EF4-FFF2-40B4-BE49-F238E27FC236}">
                  <a16:creationId xmlns:a16="http://schemas.microsoft.com/office/drawing/2014/main" id="{976C1F7A-E636-B87D-52FD-AEB37F9F32B9}"/>
                </a:ext>
              </a:extLst>
            </p:cNvPr>
            <p:cNvSpPr/>
            <p:nvPr/>
          </p:nvSpPr>
          <p:spPr>
            <a:xfrm>
              <a:off x="1848171" y="1477339"/>
              <a:ext cx="418277" cy="547943"/>
            </a:xfrm>
            <a:prstGeom prst="wedgeRectCallout">
              <a:avLst>
                <a:gd name="adj1" fmla="val -90896"/>
                <a:gd name="adj2" fmla="val -2983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kumimoji="1" lang="en-US" altLang="ko-Kore-KR" sz="800" dirty="0"/>
                <a:t> 500</a:t>
              </a:r>
              <a:r>
                <a:rPr kumimoji="1" lang="en-US" altLang="ko-KR" sz="800" dirty="0"/>
                <a:t>’</a:t>
              </a:r>
              <a:r>
                <a:rPr kumimoji="1" lang="ko-KR" altLang="en-US" sz="800" dirty="0"/>
                <a:t>전</a:t>
              </a:r>
              <a:endParaRPr kumimoji="1" lang="en-US" altLang="ko-KR" sz="800" dirty="0"/>
            </a:p>
            <a:p>
              <a:r>
                <a:rPr kumimoji="1" lang="en-US" altLang="ko-Kore-KR" sz="800" dirty="0"/>
                <a:t> A/P Off  </a:t>
              </a:r>
            </a:p>
            <a:p>
              <a:r>
                <a:rPr kumimoji="1" lang="ko-KR" altLang="en-US" sz="800" dirty="0"/>
                <a:t> </a:t>
              </a:r>
              <a:r>
                <a:rPr kumimoji="1" lang="en-US" altLang="ko-Kore-KR" sz="800" dirty="0"/>
                <a:t>FD Off - </a:t>
              </a:r>
              <a:r>
                <a:rPr kumimoji="1" lang="ko-KR" altLang="en-US" sz="800" dirty="0"/>
                <a:t> </a:t>
              </a:r>
              <a:endParaRPr kumimoji="1" lang="en-US" altLang="ko-KR" sz="800" dirty="0"/>
            </a:p>
            <a:p>
              <a:r>
                <a:rPr kumimoji="1" lang="ko-KR" altLang="en-US" sz="800" dirty="0"/>
                <a:t> </a:t>
              </a:r>
              <a:r>
                <a:rPr kumimoji="1" lang="en-US" altLang="ko-Kore-KR" sz="800" dirty="0"/>
                <a:t>On</a:t>
              </a:r>
            </a:p>
          </p:txBody>
        </p:sp>
      </p:grpSp>
      <p:sp>
        <p:nvSpPr>
          <p:cNvPr id="153" name="TextBox 152">
            <a:extLst>
              <a:ext uri="{FF2B5EF4-FFF2-40B4-BE49-F238E27FC236}">
                <a16:creationId xmlns:a16="http://schemas.microsoft.com/office/drawing/2014/main" id="{97F6DB83-E6BE-C7AD-44FF-AB2D0BD878C7}"/>
              </a:ext>
            </a:extLst>
          </p:cNvPr>
          <p:cNvSpPr txBox="1"/>
          <p:nvPr/>
        </p:nvSpPr>
        <p:spPr>
          <a:xfrm>
            <a:off x="1427395" y="5172015"/>
            <a:ext cx="973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 36 Circling</a:t>
            </a:r>
          </a:p>
          <a:p>
            <a:r>
              <a:rPr kumimoji="1" lang="en-US" altLang="ko-Kore-KR" sz="10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Next Page</a:t>
            </a:r>
            <a:endParaRPr kumimoji="1" lang="ko-Kore-KR" altLang="en-US" sz="10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EE705E1-6FF6-3C4D-F7B6-FC708DCEA134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513959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8" name="Google Shape;138;p4"/>
          <p:cNvGraphicFramePr/>
          <p:nvPr>
            <p:extLst>
              <p:ext uri="{D42A27DB-BD31-4B8C-83A1-F6EECF244321}">
                <p14:modId xmlns:p14="http://schemas.microsoft.com/office/powerpoint/2010/main" val="2375068743"/>
              </p:ext>
            </p:extLst>
          </p:nvPr>
        </p:nvGraphicFramePr>
        <p:xfrm>
          <a:off x="0" y="0"/>
          <a:ext cx="2328850" cy="110412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16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2569">
                  <a:extLst>
                    <a:ext uri="{9D8B030D-6E8A-4147-A177-3AD203B41FA5}">
                      <a16:colId xmlns:a16="http://schemas.microsoft.com/office/drawing/2014/main" val="3596387649"/>
                    </a:ext>
                  </a:extLst>
                </a:gridCol>
              </a:tblGrid>
              <a:tr h="202565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PUS LOC 36L/R Circling 18L/R</a:t>
                      </a:r>
                    </a:p>
                  </a:txBody>
                  <a:tcPr marL="91450" marR="9145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856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000" dirty="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STARS                    RUNWAYS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accent1"/>
                          </a:solidFill>
                        </a:rPr>
                        <a:t>36L18L/R              18L/R   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TRANS.   </a:t>
                      </a: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KMH22 </a:t>
                      </a:r>
                      <a:r>
                        <a:rPr lang="en-US" altLang="ko-Kore-KR" sz="800" b="1" dirty="0" err="1">
                          <a:solidFill>
                            <a:srgbClr val="C00000"/>
                          </a:solidFill>
                        </a:rPr>
                        <a:t>Vref+wind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accent1"/>
                          </a:solidFill>
                        </a:rPr>
                        <a:t>GEOJE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(Modify Required)</a:t>
                      </a:r>
                      <a:endParaRPr lang="en-US" altLang="ko-Kore-KR" sz="9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94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0000"/>
                          </a:solidFill>
                        </a:rPr>
                        <a:t>CI36L(CF36R) 3500 FI36L(FF36R) 2100</a:t>
                      </a:r>
                    </a:p>
                  </a:txBody>
                  <a:tcPr marL="9000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9884486"/>
                  </a:ext>
                </a:extLst>
              </a:tr>
              <a:tr h="11594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</a:rPr>
                        <a:t>FIX : KMH 280(Base Turn), 310(Missed App)</a:t>
                      </a:r>
                    </a:p>
                  </a:txBody>
                  <a:tcPr marL="90000" marR="9145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ore-KR" sz="900" b="1" dirty="0">
                        <a:solidFill>
                          <a:schemeClr val="accent1"/>
                        </a:solidFill>
                      </a:endParaRP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2408181646"/>
                  </a:ext>
                </a:extLst>
              </a:tr>
            </a:tbl>
          </a:graphicData>
        </a:graphic>
      </p:graphicFrame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021DF9B-6AB4-7517-602B-0CD3A9E07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4" y="243355"/>
            <a:ext cx="1066737" cy="566704"/>
          </a:xfrm>
          <a:prstGeom prst="rect">
            <a:avLst/>
          </a:prstGeom>
        </p:spPr>
      </p:pic>
      <p:graphicFrame>
        <p:nvGraphicFramePr>
          <p:cNvPr id="145" name="Google Shape;138;p4">
            <a:extLst>
              <a:ext uri="{FF2B5EF4-FFF2-40B4-BE49-F238E27FC236}">
                <a16:creationId xmlns:a16="http://schemas.microsoft.com/office/drawing/2014/main" id="{2DD2492E-25C7-6F3E-A765-74CDA0855231}"/>
              </a:ext>
            </a:extLst>
          </p:cNvPr>
          <p:cNvGraphicFramePr/>
          <p:nvPr/>
        </p:nvGraphicFramePr>
        <p:xfrm>
          <a:off x="-4122" y="4192952"/>
          <a:ext cx="2328850" cy="106944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255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Missed App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dirty="0"/>
                        <a:t>Base Turn </a:t>
                      </a:r>
                      <a:r>
                        <a:rPr lang="ko-KR" altLang="en-US" sz="900" dirty="0"/>
                        <a:t>이전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L/H Turn </a:t>
                      </a:r>
                      <a:r>
                        <a:rPr lang="en-US" altLang="ko-KR" sz="900" b="1" dirty="0">
                          <a:solidFill>
                            <a:srgbClr val="C00000"/>
                          </a:solidFill>
                        </a:rPr>
                        <a:t>KMH 310 </a:t>
                      </a:r>
                      <a:r>
                        <a:rPr lang="en-US" altLang="ko-KR" sz="900" dirty="0"/>
                        <a:t>OUTBD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900" dirty="0"/>
                        <a:t>(SEL HDG SEL – INT H/D - VOR/LOC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Engage)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7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Base Turn </a:t>
                      </a:r>
                      <a:r>
                        <a:rPr lang="ko-KR" altLang="en-US" sz="900" dirty="0"/>
                        <a:t>이후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Continue R/H Turn </a:t>
                      </a:r>
                      <a:r>
                        <a:rPr lang="en-US" altLang="ko-KR" sz="900" b="1" dirty="0">
                          <a:solidFill>
                            <a:srgbClr val="C00000"/>
                          </a:solidFill>
                        </a:rPr>
                        <a:t>KMH 310 </a:t>
                      </a:r>
                      <a:r>
                        <a:rPr lang="en-US" altLang="ko-KR" sz="900" dirty="0"/>
                        <a:t>OUTBD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(SEL HDG SEL – INT H/D - VOR/LOC Engage)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324277550"/>
                  </a:ext>
                </a:extLst>
              </a:tr>
            </a:tbl>
          </a:graphicData>
        </a:graphic>
      </p:graphicFrame>
      <p:grpSp>
        <p:nvGrpSpPr>
          <p:cNvPr id="15" name="그룹 14">
            <a:extLst>
              <a:ext uri="{FF2B5EF4-FFF2-40B4-BE49-F238E27FC236}">
                <a16:creationId xmlns:a16="http://schemas.microsoft.com/office/drawing/2014/main" id="{EA4E3C12-23F7-925D-4989-9A1D08C75E1F}"/>
              </a:ext>
            </a:extLst>
          </p:cNvPr>
          <p:cNvGrpSpPr/>
          <p:nvPr/>
        </p:nvGrpSpPr>
        <p:grpSpPr>
          <a:xfrm>
            <a:off x="-48346" y="1067956"/>
            <a:ext cx="2394309" cy="3138086"/>
            <a:chOff x="-48346" y="1067956"/>
            <a:chExt cx="2394309" cy="3138086"/>
          </a:xfrm>
        </p:grpSpPr>
        <p:pic>
          <p:nvPicPr>
            <p:cNvPr id="12" name="그림 11" descr="나무, 식물이(가) 표시된 사진&#10;&#10;자동 생성된 설명">
              <a:extLst>
                <a:ext uri="{FF2B5EF4-FFF2-40B4-BE49-F238E27FC236}">
                  <a16:creationId xmlns:a16="http://schemas.microsoft.com/office/drawing/2014/main" id="{CDDBC3DB-6733-2907-F7DB-E2FDA5AE9F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/>
          </p:blipFill>
          <p:spPr>
            <a:xfrm>
              <a:off x="-361" y="1098329"/>
              <a:ext cx="2346324" cy="3107713"/>
            </a:xfrm>
            <a:prstGeom prst="rect">
              <a:avLst/>
            </a:prstGeom>
          </p:spPr>
        </p:pic>
        <p:cxnSp>
          <p:nvCxnSpPr>
            <p:cNvPr id="27" name="직선 연결선[R] 26">
              <a:extLst>
                <a:ext uri="{FF2B5EF4-FFF2-40B4-BE49-F238E27FC236}">
                  <a16:creationId xmlns:a16="http://schemas.microsoft.com/office/drawing/2014/main" id="{A447B34E-85E3-7041-0027-4D72BCEB8F48}"/>
                </a:ext>
              </a:extLst>
            </p:cNvPr>
            <p:cNvCxnSpPr>
              <a:cxnSpLocks/>
              <a:endCxn id="29" idx="0"/>
            </p:cNvCxnSpPr>
            <p:nvPr/>
          </p:nvCxnSpPr>
          <p:spPr>
            <a:xfrm flipH="1" flipV="1">
              <a:off x="647706" y="1625885"/>
              <a:ext cx="35808" cy="1196606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[R] 40">
              <a:extLst>
                <a:ext uri="{FF2B5EF4-FFF2-40B4-BE49-F238E27FC236}">
                  <a16:creationId xmlns:a16="http://schemas.microsoft.com/office/drawing/2014/main" id="{AF422B5F-7DE7-D8E9-59E5-31D47952B5A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5970" y="2822492"/>
              <a:ext cx="1038585" cy="862373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포인트가 4개인 별 22">
              <a:extLst>
                <a:ext uri="{FF2B5EF4-FFF2-40B4-BE49-F238E27FC236}">
                  <a16:creationId xmlns:a16="http://schemas.microsoft.com/office/drawing/2014/main" id="{34EBE2B8-A456-4BC0-19B9-499481DE4E5C}"/>
                </a:ext>
              </a:extLst>
            </p:cNvPr>
            <p:cNvSpPr/>
            <p:nvPr/>
          </p:nvSpPr>
          <p:spPr>
            <a:xfrm>
              <a:off x="590749" y="2716474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9" name="호 28">
              <a:extLst>
                <a:ext uri="{FF2B5EF4-FFF2-40B4-BE49-F238E27FC236}">
                  <a16:creationId xmlns:a16="http://schemas.microsoft.com/office/drawing/2014/main" id="{0EDEDCBE-E5F5-DEFE-E89D-A65BA4BB793D}"/>
                </a:ext>
              </a:extLst>
            </p:cNvPr>
            <p:cNvSpPr/>
            <p:nvPr/>
          </p:nvSpPr>
          <p:spPr>
            <a:xfrm>
              <a:off x="647194" y="1191450"/>
              <a:ext cx="956185" cy="911025"/>
            </a:xfrm>
            <a:prstGeom prst="arc">
              <a:avLst>
                <a:gd name="adj1" fmla="val 10951624"/>
                <a:gd name="adj2" fmla="val 61662"/>
              </a:avLst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포인트가 4개인 별 30">
              <a:extLst>
                <a:ext uri="{FF2B5EF4-FFF2-40B4-BE49-F238E27FC236}">
                  <a16:creationId xmlns:a16="http://schemas.microsoft.com/office/drawing/2014/main" id="{58BD0D03-CFFD-7313-7A4A-408AE9CE381A}"/>
                </a:ext>
              </a:extLst>
            </p:cNvPr>
            <p:cNvSpPr/>
            <p:nvPr/>
          </p:nvSpPr>
          <p:spPr>
            <a:xfrm>
              <a:off x="573819" y="2044793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5" name="호 34">
              <a:extLst>
                <a:ext uri="{FF2B5EF4-FFF2-40B4-BE49-F238E27FC236}">
                  <a16:creationId xmlns:a16="http://schemas.microsoft.com/office/drawing/2014/main" id="{930CEE6A-5EFE-59E6-5594-85206F09186A}"/>
                </a:ext>
              </a:extLst>
            </p:cNvPr>
            <p:cNvSpPr/>
            <p:nvPr/>
          </p:nvSpPr>
          <p:spPr>
            <a:xfrm>
              <a:off x="686711" y="1191901"/>
              <a:ext cx="973831" cy="1004707"/>
            </a:xfrm>
            <a:prstGeom prst="arc">
              <a:avLst>
                <a:gd name="adj1" fmla="val 16012884"/>
                <a:gd name="adj2" fmla="val 21134675"/>
              </a:avLst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8" name="포인트가 4개인 별 37">
              <a:extLst>
                <a:ext uri="{FF2B5EF4-FFF2-40B4-BE49-F238E27FC236}">
                  <a16:creationId xmlns:a16="http://schemas.microsoft.com/office/drawing/2014/main" id="{7EB48E4E-D41B-9BE2-A6CB-DE56A1828C44}"/>
                </a:ext>
              </a:extLst>
            </p:cNvPr>
            <p:cNvSpPr/>
            <p:nvPr/>
          </p:nvSpPr>
          <p:spPr>
            <a:xfrm>
              <a:off x="539954" y="1096532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9" name="포인트가 4개인 별 38">
              <a:extLst>
                <a:ext uri="{FF2B5EF4-FFF2-40B4-BE49-F238E27FC236}">
                  <a16:creationId xmlns:a16="http://schemas.microsoft.com/office/drawing/2014/main" id="{4623912B-268E-11E3-0FE7-B2FCDA90C0C0}"/>
                </a:ext>
              </a:extLst>
            </p:cNvPr>
            <p:cNvSpPr/>
            <p:nvPr/>
          </p:nvSpPr>
          <p:spPr>
            <a:xfrm>
              <a:off x="1431776" y="1073957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AA47F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0" name="포인트가 4개인 별 39">
              <a:extLst>
                <a:ext uri="{FF2B5EF4-FFF2-40B4-BE49-F238E27FC236}">
                  <a16:creationId xmlns:a16="http://schemas.microsoft.com/office/drawing/2014/main" id="{00C949CF-AF86-BF74-7612-33AF2285DACA}"/>
                </a:ext>
              </a:extLst>
            </p:cNvPr>
            <p:cNvSpPr/>
            <p:nvPr/>
          </p:nvSpPr>
          <p:spPr>
            <a:xfrm>
              <a:off x="1539024" y="1068313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92D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44" name="직선 연결선[R] 43">
              <a:extLst>
                <a:ext uri="{FF2B5EF4-FFF2-40B4-BE49-F238E27FC236}">
                  <a16:creationId xmlns:a16="http://schemas.microsoft.com/office/drawing/2014/main" id="{868CF2DE-D380-1488-974D-31BDE8684A05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 flipH="1" flipV="1">
              <a:off x="1603294" y="1655537"/>
              <a:ext cx="22873" cy="389256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[R] 48">
              <a:extLst>
                <a:ext uri="{FF2B5EF4-FFF2-40B4-BE49-F238E27FC236}">
                  <a16:creationId xmlns:a16="http://schemas.microsoft.com/office/drawing/2014/main" id="{66964C75-BD54-9870-DA4E-4CA275254DF7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H="1" flipV="1">
              <a:off x="1656354" y="1628512"/>
              <a:ext cx="22321" cy="421925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[R] 53">
              <a:extLst>
                <a:ext uri="{FF2B5EF4-FFF2-40B4-BE49-F238E27FC236}">
                  <a16:creationId xmlns:a16="http://schemas.microsoft.com/office/drawing/2014/main" id="{DA8E6069-ABB3-A90D-9CB2-412A7718E23F}"/>
                </a:ext>
              </a:extLst>
            </p:cNvPr>
            <p:cNvCxnSpPr>
              <a:cxnSpLocks/>
            </p:cNvCxnSpPr>
            <p:nvPr/>
          </p:nvCxnSpPr>
          <p:spPr>
            <a:xfrm>
              <a:off x="79022" y="1451543"/>
              <a:ext cx="1538285" cy="603307"/>
            </a:xfrm>
            <a:prstGeom prst="line">
              <a:avLst/>
            </a:prstGeom>
            <a:ln w="19050">
              <a:solidFill>
                <a:srgbClr val="FFC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E0B4524-D5ED-0F82-3605-CE03D6D8F41C}"/>
                </a:ext>
              </a:extLst>
            </p:cNvPr>
            <p:cNvSpPr txBox="1"/>
            <p:nvPr/>
          </p:nvSpPr>
          <p:spPr>
            <a:xfrm>
              <a:off x="1670760" y="1067956"/>
              <a:ext cx="5277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rgbClr val="92D050"/>
                  </a:solidFill>
                </a:rPr>
                <a:t>KMH35</a:t>
              </a:r>
            </a:p>
            <a:p>
              <a:pPr algn="ctr"/>
              <a:r>
                <a:rPr kumimoji="1" lang="en-US" altLang="ko-Kore-KR" sz="800" dirty="0">
                  <a:solidFill>
                    <a:srgbClr val="92D050"/>
                  </a:solidFill>
                </a:rPr>
                <a:t>(18L)</a:t>
              </a:r>
              <a:endParaRPr kumimoji="1" lang="ko-Kore-KR" altLang="en-US" sz="800" dirty="0">
                <a:solidFill>
                  <a:srgbClr val="92D050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03758C5-ABCE-E358-B805-F5F84F53890B}"/>
                </a:ext>
              </a:extLst>
            </p:cNvPr>
            <p:cNvSpPr txBox="1"/>
            <p:nvPr/>
          </p:nvSpPr>
          <p:spPr>
            <a:xfrm>
              <a:off x="984588" y="1243074"/>
              <a:ext cx="5277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KMH34</a:t>
              </a:r>
            </a:p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(18R)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AB56EBB-C6CC-544B-6B1B-7AD74DDE9799}"/>
                </a:ext>
              </a:extLst>
            </p:cNvPr>
            <p:cNvSpPr txBox="1"/>
            <p:nvPr/>
          </p:nvSpPr>
          <p:spPr>
            <a:xfrm>
              <a:off x="70193" y="1090677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dirty="0">
                  <a:solidFill>
                    <a:schemeClr val="bg1"/>
                  </a:solidFill>
                </a:rPr>
                <a:t>KMH32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26F0C7B-7DBA-0E46-EAB1-02BB391E9101}"/>
                </a:ext>
              </a:extLst>
            </p:cNvPr>
            <p:cNvSpPr txBox="1"/>
            <p:nvPr/>
          </p:nvSpPr>
          <p:spPr>
            <a:xfrm>
              <a:off x="104058" y="2033287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dirty="0">
                  <a:solidFill>
                    <a:schemeClr val="bg1"/>
                  </a:solidFill>
                </a:rPr>
                <a:t>KMH30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246E7BA4-156E-250A-F438-49FB015FCB5C}"/>
                </a:ext>
              </a:extLst>
            </p:cNvPr>
            <p:cNvSpPr txBox="1"/>
            <p:nvPr/>
          </p:nvSpPr>
          <p:spPr>
            <a:xfrm>
              <a:off x="103959" y="2676757"/>
              <a:ext cx="5453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KMH22</a:t>
              </a:r>
            </a:p>
            <a:p>
              <a:pPr algn="ctr"/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cxnSp>
          <p:nvCxnSpPr>
            <p:cNvPr id="130" name="구부러진 연결선[U] 129">
              <a:extLst>
                <a:ext uri="{FF2B5EF4-FFF2-40B4-BE49-F238E27FC236}">
                  <a16:creationId xmlns:a16="http://schemas.microsoft.com/office/drawing/2014/main" id="{CF940597-B6DB-F9E0-2BFE-9248A4AEFCD5}"/>
                </a:ext>
              </a:extLst>
            </p:cNvPr>
            <p:cNvCxnSpPr>
              <a:cxnSpLocks/>
            </p:cNvCxnSpPr>
            <p:nvPr/>
          </p:nvCxnSpPr>
          <p:spPr>
            <a:xfrm>
              <a:off x="1610387" y="3841126"/>
              <a:ext cx="324227" cy="49428"/>
            </a:xfrm>
            <a:prstGeom prst="curvedConnector3">
              <a:avLst>
                <a:gd name="adj1" fmla="val 44506"/>
              </a:avLst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직선 연결선[R] 132">
              <a:extLst>
                <a:ext uri="{FF2B5EF4-FFF2-40B4-BE49-F238E27FC236}">
                  <a16:creationId xmlns:a16="http://schemas.microsoft.com/office/drawing/2014/main" id="{CBE8342F-5466-CF7A-EF58-F1468E9658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68383" y="3786668"/>
              <a:ext cx="4117" cy="397222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포인트가 4개인 별 141">
              <a:extLst>
                <a:ext uri="{FF2B5EF4-FFF2-40B4-BE49-F238E27FC236}">
                  <a16:creationId xmlns:a16="http://schemas.microsoft.com/office/drawing/2014/main" id="{A338195F-D345-F96E-91F4-57F2A830C58D}"/>
                </a:ext>
              </a:extLst>
            </p:cNvPr>
            <p:cNvSpPr/>
            <p:nvPr/>
          </p:nvSpPr>
          <p:spPr>
            <a:xfrm>
              <a:off x="1679774" y="3607592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6" name="사각형 설명선[R] 145">
              <a:extLst>
                <a:ext uri="{FF2B5EF4-FFF2-40B4-BE49-F238E27FC236}">
                  <a16:creationId xmlns:a16="http://schemas.microsoft.com/office/drawing/2014/main" id="{CFB9E6EC-B866-FE82-A5A6-F4E244DD87CD}"/>
                </a:ext>
              </a:extLst>
            </p:cNvPr>
            <p:cNvSpPr/>
            <p:nvPr/>
          </p:nvSpPr>
          <p:spPr>
            <a:xfrm>
              <a:off x="596770" y="3653893"/>
              <a:ext cx="836148" cy="510314"/>
            </a:xfrm>
            <a:prstGeom prst="wedgeRectCallout">
              <a:avLst>
                <a:gd name="adj1" fmla="val 84272"/>
                <a:gd name="adj2" fmla="val 1671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Before FAF L/G DN FLAP15</a:t>
              </a:r>
            </a:p>
            <a:p>
              <a:r>
                <a:rPr kumimoji="1" lang="en-US" altLang="ko-Kore-KR" sz="800" dirty="0"/>
                <a:t>1700ft L/O</a:t>
              </a:r>
            </a:p>
            <a:p>
              <a:r>
                <a:rPr kumimoji="1" lang="en-US" altLang="ko-Kore-KR" sz="800" dirty="0"/>
                <a:t>6000ft SET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E7A4A2FD-4EC4-596A-9970-F3E9CA163536}"/>
                </a:ext>
              </a:extLst>
            </p:cNvPr>
            <p:cNvSpPr txBox="1"/>
            <p:nvPr/>
          </p:nvSpPr>
          <p:spPr>
            <a:xfrm>
              <a:off x="1711414" y="3383086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KMH18</a:t>
              </a:r>
            </a:p>
          </p:txBody>
        </p:sp>
        <p:sp>
          <p:nvSpPr>
            <p:cNvPr id="147" name="사각형 설명선[R] 146">
              <a:extLst>
                <a:ext uri="{FF2B5EF4-FFF2-40B4-BE49-F238E27FC236}">
                  <a16:creationId xmlns:a16="http://schemas.microsoft.com/office/drawing/2014/main" id="{AE343AE0-07BA-1600-95F8-3A2E7E340B60}"/>
                </a:ext>
              </a:extLst>
            </p:cNvPr>
            <p:cNvSpPr/>
            <p:nvPr/>
          </p:nvSpPr>
          <p:spPr>
            <a:xfrm>
              <a:off x="25794" y="3080133"/>
              <a:ext cx="1032571" cy="531481"/>
            </a:xfrm>
            <a:prstGeom prst="wedgeRectCallout">
              <a:avLst>
                <a:gd name="adj1" fmla="val 94487"/>
                <a:gd name="adj2" fmla="val 3759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VOR SET CRS 310</a:t>
              </a:r>
            </a:p>
            <a:p>
              <a:r>
                <a:rPr kumimoji="1" lang="en-US" altLang="ko-Kore-KR" sz="800" dirty="0"/>
                <a:t>L/D FLAP</a:t>
              </a:r>
            </a:p>
            <a:p>
              <a:r>
                <a:rPr kumimoji="1" lang="en-US" altLang="ko-Kore-KR" sz="800" dirty="0"/>
                <a:t>Before L/D CHK Complete</a:t>
              </a:r>
            </a:p>
          </p:txBody>
        </p:sp>
        <p:sp>
          <p:nvSpPr>
            <p:cNvPr id="148" name="사각형 설명선[R] 147">
              <a:extLst>
                <a:ext uri="{FF2B5EF4-FFF2-40B4-BE49-F238E27FC236}">
                  <a16:creationId xmlns:a16="http://schemas.microsoft.com/office/drawing/2014/main" id="{E871E623-1836-7590-4F6F-CB1F7591C0E6}"/>
                </a:ext>
              </a:extLst>
            </p:cNvPr>
            <p:cNvSpPr/>
            <p:nvPr/>
          </p:nvSpPr>
          <p:spPr>
            <a:xfrm>
              <a:off x="828719" y="2335364"/>
              <a:ext cx="708292" cy="465790"/>
            </a:xfrm>
            <a:prstGeom prst="wedgeRectCallout">
              <a:avLst>
                <a:gd name="adj1" fmla="val -69799"/>
                <a:gd name="adj2" fmla="val -4715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 H/D110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KMH30-1NM</a:t>
              </a:r>
            </a:p>
            <a:p>
              <a:r>
                <a:rPr kumimoji="1" lang="en-US" altLang="ko-Kore-KR" sz="800" dirty="0"/>
                <a:t> Start Des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C0E1023B-1541-46CF-70D1-CCD44038861A}"/>
                </a:ext>
              </a:extLst>
            </p:cNvPr>
            <p:cNvSpPr txBox="1"/>
            <p:nvPr/>
          </p:nvSpPr>
          <p:spPr>
            <a:xfrm>
              <a:off x="-48346" y="1584324"/>
              <a:ext cx="6880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KMH R280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Start Turn</a:t>
              </a:r>
              <a:endParaRPr kumimoji="1" lang="ko-Kore-KR" altLang="en-US" sz="800" b="1" dirty="0">
                <a:solidFill>
                  <a:srgbClr val="FFC000"/>
                </a:solidFill>
              </a:endParaRPr>
            </a:p>
          </p:txBody>
        </p:sp>
        <p:sp>
          <p:nvSpPr>
            <p:cNvPr id="150" name="사각형 설명선[R] 149">
              <a:extLst>
                <a:ext uri="{FF2B5EF4-FFF2-40B4-BE49-F238E27FC236}">
                  <a16:creationId xmlns:a16="http://schemas.microsoft.com/office/drawing/2014/main" id="{FD89808B-5034-A5A3-931F-51E835F84D56}"/>
                </a:ext>
              </a:extLst>
            </p:cNvPr>
            <p:cNvSpPr/>
            <p:nvPr/>
          </p:nvSpPr>
          <p:spPr>
            <a:xfrm>
              <a:off x="931503" y="1565456"/>
              <a:ext cx="605516" cy="353512"/>
            </a:xfrm>
            <a:prstGeom prst="wedgeRectCallout">
              <a:avLst>
                <a:gd name="adj1" fmla="val -86957"/>
                <a:gd name="adj2" fmla="val -7794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kumimoji="1" lang="en-US" altLang="ko-Kore-KR" sz="800" dirty="0"/>
                <a:t>  H/D 182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 090-1000ft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</a:t>
              </a:r>
              <a:r>
                <a:rPr kumimoji="1" lang="en-US" altLang="ko-Kore-KR" sz="800" b="1" dirty="0">
                  <a:solidFill>
                    <a:srgbClr val="92D050"/>
                  </a:solidFill>
                </a:rPr>
                <a:t>(900ft)</a:t>
              </a:r>
            </a:p>
          </p:txBody>
        </p:sp>
        <p:sp>
          <p:nvSpPr>
            <p:cNvPr id="151" name="사각형 설명선[R] 150">
              <a:extLst>
                <a:ext uri="{FF2B5EF4-FFF2-40B4-BE49-F238E27FC236}">
                  <a16:creationId xmlns:a16="http://schemas.microsoft.com/office/drawing/2014/main" id="{976C1F7A-E636-B87D-52FD-AEB37F9F32B9}"/>
                </a:ext>
              </a:extLst>
            </p:cNvPr>
            <p:cNvSpPr/>
            <p:nvPr/>
          </p:nvSpPr>
          <p:spPr>
            <a:xfrm>
              <a:off x="1848171" y="1554532"/>
              <a:ext cx="418277" cy="547943"/>
            </a:xfrm>
            <a:prstGeom prst="wedgeRectCallout">
              <a:avLst>
                <a:gd name="adj1" fmla="val -90896"/>
                <a:gd name="adj2" fmla="val -2983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kumimoji="1" lang="en-US" altLang="ko-Kore-KR" sz="800" dirty="0"/>
                <a:t> 500</a:t>
              </a:r>
              <a:r>
                <a:rPr kumimoji="1" lang="en-US" altLang="ko-KR" sz="800" dirty="0"/>
                <a:t>’</a:t>
              </a:r>
              <a:r>
                <a:rPr kumimoji="1" lang="ko-KR" altLang="en-US" sz="800" dirty="0"/>
                <a:t>전</a:t>
              </a:r>
              <a:endParaRPr kumimoji="1" lang="en-US" altLang="ko-KR" sz="800" dirty="0"/>
            </a:p>
            <a:p>
              <a:r>
                <a:rPr kumimoji="1" lang="en-US" altLang="ko-Kore-KR" sz="800" dirty="0"/>
                <a:t> A/P Off  </a:t>
              </a:r>
            </a:p>
            <a:p>
              <a:r>
                <a:rPr kumimoji="1" lang="ko-KR" altLang="en-US" sz="800" dirty="0"/>
                <a:t> </a:t>
              </a:r>
              <a:r>
                <a:rPr kumimoji="1" lang="en-US" altLang="ko-Kore-KR" sz="800" dirty="0"/>
                <a:t>FD Off - </a:t>
              </a:r>
              <a:r>
                <a:rPr kumimoji="1" lang="ko-KR" altLang="en-US" sz="800" dirty="0"/>
                <a:t> </a:t>
              </a:r>
              <a:endParaRPr kumimoji="1" lang="en-US" altLang="ko-KR" sz="800" dirty="0"/>
            </a:p>
            <a:p>
              <a:r>
                <a:rPr kumimoji="1" lang="ko-KR" altLang="en-US" sz="800" dirty="0"/>
                <a:t> </a:t>
              </a:r>
              <a:r>
                <a:rPr kumimoji="1" lang="en-US" altLang="ko-Kore-KR" sz="800" dirty="0"/>
                <a:t>On</a:t>
              </a:r>
            </a:p>
          </p:txBody>
        </p:sp>
        <p:cxnSp>
          <p:nvCxnSpPr>
            <p:cNvPr id="13" name="구부러진 연결선[U] 12">
              <a:extLst>
                <a:ext uri="{FF2B5EF4-FFF2-40B4-BE49-F238E27FC236}">
                  <a16:creationId xmlns:a16="http://schemas.microsoft.com/office/drawing/2014/main" id="{3FA0277A-46F3-9B10-43A1-F9FC3A7CADA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294" y="3938785"/>
              <a:ext cx="324227" cy="49428"/>
            </a:xfrm>
            <a:prstGeom prst="curvedConnector3">
              <a:avLst>
                <a:gd name="adj1" fmla="val 44506"/>
              </a:avLst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71126C5-59CC-397F-EC12-9B8D9800A33B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389871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5" name="Google Shape;365;p26"/>
          <p:cNvGraphicFramePr/>
          <p:nvPr/>
        </p:nvGraphicFramePr>
        <p:xfrm>
          <a:off x="388143" y="11369"/>
          <a:ext cx="1552575" cy="519322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17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7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4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GS KTS</a:t>
                      </a:r>
                      <a:endParaRPr sz="800"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KM</a:t>
                      </a:r>
                      <a:endParaRPr sz="800"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MILES</a:t>
                      </a:r>
                      <a:endParaRPr sz="800"/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0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350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400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740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450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580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550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650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750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700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1300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B02B414-F437-EC29-A025-C000B0E23D64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423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4" name="Google Shape;174;p6"/>
          <p:cNvGraphicFramePr/>
          <p:nvPr>
            <p:extLst>
              <p:ext uri="{D42A27DB-BD31-4B8C-83A1-F6EECF244321}">
                <p14:modId xmlns:p14="http://schemas.microsoft.com/office/powerpoint/2010/main" val="120629940"/>
              </p:ext>
            </p:extLst>
          </p:nvPr>
        </p:nvGraphicFramePr>
        <p:xfrm>
          <a:off x="0" y="631358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xE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xW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75" name="Google Shape;175;p6"/>
          <p:cNvGraphicFramePr/>
          <p:nvPr>
            <p:extLst>
              <p:ext uri="{D42A27DB-BD31-4B8C-83A1-F6EECF244321}">
                <p14:modId xmlns:p14="http://schemas.microsoft.com/office/powerpoint/2010/main" val="2989320036"/>
              </p:ext>
            </p:extLst>
          </p:nvPr>
        </p:nvGraphicFramePr>
        <p:xfrm>
          <a:off x="-1804" y="3294668"/>
          <a:ext cx="2326195" cy="22371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64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17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83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KWJ : NO STAR (TL 140확인)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–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b="0" dirty="0"/>
                        <a:t>STAR RNP app Only!!</a:t>
                      </a:r>
                      <a:endParaRPr sz="800" b="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04R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no KOTTY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SAMUL/-15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/>
                        <a:t>CI04R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LOC 22L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SAMUL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D058Q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Calibri"/>
                        </a:rPr>
                        <a:t>No PAR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3.3도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22L</a:t>
                      </a:r>
                      <a:r>
                        <a:rPr lang="en-US" altLang="ko-KR" sz="800" b="1" dirty="0"/>
                        <a:t>/</a:t>
                      </a:r>
                      <a:r>
                        <a:rPr lang="en-US" sz="800" b="1" dirty="0"/>
                        <a:t>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SAMUL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D058Q</a:t>
                      </a:r>
                      <a:endParaRPr sz="458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  <a:sym typeface="Calibri"/>
                        </a:rPr>
                        <a:t>Offset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3.29도 </a:t>
                      </a:r>
                      <a:r>
                        <a:rPr lang="ko-KR" altLang="en-US" sz="8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04R(46’)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9301’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22L(48’)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04L(46’)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9301’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22R(48’)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04R : SAMUL(CLR Limit)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End of RWY Vacating 9301’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LOC 22L, VOR 22L/R </a:t>
                      </a:r>
                      <a:r>
                        <a:rPr lang="en-US" sz="8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-&gt; </a:t>
                      </a:r>
                      <a:r>
                        <a:rPr lang="en-US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LOC/VOR LNAV </a:t>
                      </a:r>
                      <a:r>
                        <a:rPr lang="ko-KR" altLang="en-US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지시고도 유지후 </a:t>
                      </a:r>
                      <a:r>
                        <a:rPr lang="en-US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 Establish </a:t>
                      </a:r>
                      <a:r>
                        <a:rPr lang="ko-KR" altLang="en-US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이후 강하</a:t>
                      </a:r>
                      <a:r>
                        <a:rPr lang="en-US" altLang="ko-KR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(TERR!!)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 04L/R, 22R 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가능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800" b="1" dirty="0" err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강하각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(6NM, 3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sz="800" b="1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MAX 15 kts (Max 30kts by ATC)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76" name="Google Shape;176;p6"/>
          <p:cNvGraphicFramePr/>
          <p:nvPr>
            <p:extLst>
              <p:ext uri="{D42A27DB-BD31-4B8C-83A1-F6EECF244321}">
                <p14:modId xmlns:p14="http://schemas.microsoft.com/office/powerpoint/2010/main" val="3573718069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RKJJ(KWJ) 48ft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-10분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KWJ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7" name="Google Shape;177;p6"/>
          <p:cNvSpPr/>
          <p:nvPr/>
        </p:nvSpPr>
        <p:spPr>
          <a:xfrm>
            <a:off x="1056807" y="88049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8784" y="2135843"/>
            <a:ext cx="1415542" cy="77579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46DC126-C1E7-61DD-3B2F-C4D63AF28592}"/>
              </a:ext>
            </a:extLst>
          </p:cNvPr>
          <p:cNvSpPr/>
          <p:nvPr/>
        </p:nvSpPr>
        <p:spPr>
          <a:xfrm>
            <a:off x="1691269" y="289392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4" name="Google Shape;184;p7"/>
          <p:cNvGraphicFramePr/>
          <p:nvPr>
            <p:extLst>
              <p:ext uri="{D42A27DB-BD31-4B8C-83A1-F6EECF244321}">
                <p14:modId xmlns:p14="http://schemas.microsoft.com/office/powerpoint/2010/main" val="736187276"/>
              </p:ext>
            </p:extLst>
          </p:nvPr>
        </p:nvGraphicFramePr>
        <p:xfrm>
          <a:off x="0" y="640885"/>
          <a:ext cx="2335825" cy="1886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74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5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44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3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6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447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34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379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KWJ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KWA 5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8000</a:t>
                      </a:r>
                      <a:endParaRPr sz="458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04L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(GWJ 3)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038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038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038</a:t>
                      </a:r>
                      <a:endParaRPr sz="6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22R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(GWJ 4)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218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218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218</a:t>
                      </a:r>
                      <a:endParaRPr sz="6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KWA 114.4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04R 111.1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22L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04 : KWA /4.5, R225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22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04L(46’)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9301’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22R(48’)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04R(46’)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9301’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22L(48’)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Taxi SPD MAX 15kts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MAX 30kts by 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85" name="Google Shape;185;p7"/>
          <p:cNvGraphicFramePr/>
          <p:nvPr>
            <p:extLst>
              <p:ext uri="{D42A27DB-BD31-4B8C-83A1-F6EECF244321}">
                <p14:modId xmlns:p14="http://schemas.microsoft.com/office/powerpoint/2010/main" val="2596491802"/>
              </p:ext>
            </p:extLst>
          </p:nvPr>
        </p:nvGraphicFramePr>
        <p:xfrm>
          <a:off x="4472" y="3968616"/>
          <a:ext cx="2331327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97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5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9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70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53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246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6000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</a:t>
                      </a: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07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xP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160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xT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DUKAL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DOTOL/-10  160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 (STOP x)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86" name="Google Shape;186;p7"/>
          <p:cNvGraphicFramePr/>
          <p:nvPr>
            <p:extLst>
              <p:ext uri="{D42A27DB-BD31-4B8C-83A1-F6EECF244321}">
                <p14:modId xmlns:p14="http://schemas.microsoft.com/office/powerpoint/2010/main" val="3404563994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RKJJ(KWJ) 48ft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KWJ 129.4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NO DCL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87" name="Google Shape;187;p7"/>
          <p:cNvSpPr/>
          <p:nvPr/>
        </p:nvSpPr>
        <p:spPr>
          <a:xfrm>
            <a:off x="1056807" y="157250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11" y="2649445"/>
            <a:ext cx="1163643" cy="11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5269950-10B2-2E6F-579D-1BF007D6BC15}"/>
              </a:ext>
            </a:extLst>
          </p:cNvPr>
          <p:cNvSpPr/>
          <p:nvPr/>
        </p:nvSpPr>
        <p:spPr>
          <a:xfrm>
            <a:off x="1691269" y="346689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14327</TotalTime>
  <Words>15131</Words>
  <Application>Microsoft Macintosh PowerPoint</Application>
  <PresentationFormat>사용자 지정</PresentationFormat>
  <Paragraphs>4238</Paragraphs>
  <Slides>74</Slides>
  <Notes>73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74</vt:i4>
      </vt:variant>
    </vt:vector>
  </HeadingPairs>
  <TitlesOfParts>
    <vt:vector size="81" baseType="lpstr">
      <vt:lpstr>Arial</vt:lpstr>
      <vt:lpstr>Helvetica Neue</vt:lpstr>
      <vt:lpstr>Calibri</vt:lpstr>
      <vt:lpstr>Wingdings</vt:lpstr>
      <vt:lpstr>Britannic Bold</vt:lpstr>
      <vt:lpstr>Gulim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deukhyeon</dc:creator>
  <cp:lastModifiedBy>deukhyeon cho</cp:lastModifiedBy>
  <cp:revision>139</cp:revision>
  <dcterms:created xsi:type="dcterms:W3CDTF">2022-05-17T08:00:10Z</dcterms:created>
  <dcterms:modified xsi:type="dcterms:W3CDTF">2023-09-23T03:36:31Z</dcterms:modified>
</cp:coreProperties>
</file>